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7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89" r:id="rId13"/>
    <p:sldId id="269" r:id="rId14"/>
    <p:sldId id="306" r:id="rId15"/>
    <p:sldId id="304" r:id="rId16"/>
    <p:sldId id="281" r:id="rId17"/>
    <p:sldId id="309" r:id="rId18"/>
    <p:sldId id="310" r:id="rId19"/>
    <p:sldId id="311" r:id="rId20"/>
    <p:sldId id="285" r:id="rId21"/>
    <p:sldId id="307" r:id="rId22"/>
    <p:sldId id="308" r:id="rId23"/>
    <p:sldId id="305" r:id="rId24"/>
    <p:sldId id="291" r:id="rId25"/>
    <p:sldId id="293" r:id="rId26"/>
    <p:sldId id="294" r:id="rId27"/>
    <p:sldId id="286" r:id="rId28"/>
    <p:sldId id="287" r:id="rId29"/>
    <p:sldId id="30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7"/>
    <p:restoredTop sz="84353"/>
  </p:normalViewPr>
  <p:slideViewPr>
    <p:cSldViewPr snapToGrid="0" snapToObjects="1">
      <p:cViewPr>
        <p:scale>
          <a:sx n="100" d="100"/>
          <a:sy n="100" d="100"/>
        </p:scale>
        <p:origin x="100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2EFFE-DD37-5F40-8EEE-35FB847C273F}" type="datetimeFigureOut">
              <a:rPr lang="en-US" smtClean="0"/>
              <a:t>5/24/18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106377-9032-5B43-BBEB-EAB58C360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28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573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106377-9032-5B43-BBEB-EAB58C36076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31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TCO:</a:t>
            </a:r>
          </a:p>
          <a:p>
            <a:r>
              <a:rPr lang="en-US" dirty="0" smtClean="0"/>
              <a:t>Consider</a:t>
            </a:r>
            <a:r>
              <a:rPr lang="en-US" baseline="0" dirty="0" smtClean="0"/>
              <a:t> https://</a:t>
            </a:r>
            <a:r>
              <a:rPr lang="en-US" baseline="0" dirty="0" err="1" smtClean="0"/>
              <a:t>www.forbes.com</a:t>
            </a:r>
            <a:r>
              <a:rPr lang="en-US" baseline="0" dirty="0" smtClean="0"/>
              <a:t>/sites/</a:t>
            </a:r>
            <a:r>
              <a:rPr lang="en-US" baseline="0" dirty="0" err="1" smtClean="0"/>
              <a:t>moorinsights</a:t>
            </a:r>
            <a:r>
              <a:rPr lang="en-US" baseline="0" dirty="0" smtClean="0"/>
              <a:t>/2016/04/11/tco-analysis-demonstrates-how-moving-to-the-cloud-can-save-your-company-money/#4dc54a587c4e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Capital expenses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On-premises hardware &amp; software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Operating expenses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Services, support &amp; maintenance fees to keep the equipment running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Indirect costs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Potential downtime and time-to-market delays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106377-9032-5B43-BBEB-EAB58C36076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39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Machine Learning:</a:t>
            </a:r>
          </a:p>
          <a:p>
            <a:r>
              <a:rPr lang="en-US" dirty="0" smtClean="0"/>
              <a:t>Extract learning, continuous</a:t>
            </a:r>
            <a:r>
              <a:rPr lang="en-US" baseline="0" dirty="0" smtClean="0"/>
              <a:t> training and data, deep leaning - accuracy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VR</a:t>
            </a:r>
            <a:r>
              <a:rPr lang="en-US" baseline="0" dirty="0" smtClean="0"/>
              <a:t> headsets</a:t>
            </a:r>
          </a:p>
          <a:p>
            <a:r>
              <a:rPr lang="en-US" dirty="0" smtClean="0"/>
              <a:t>software + hardware</a:t>
            </a:r>
          </a:p>
          <a:p>
            <a:endParaRPr lang="en-US" dirty="0" smtClean="0"/>
          </a:p>
          <a:p>
            <a:r>
              <a:rPr lang="en-US" dirty="0" smtClean="0"/>
              <a:t>Edge computing: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cloud - a place where learning occurs</a:t>
            </a:r>
          </a:p>
          <a:p>
            <a:endParaRPr lang="en-US" sz="1200" b="1" u="sng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u="sng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Current: Solution = ML expertise + data + computation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Can we turn this into: Solution = data + 100X computation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Build standards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70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Credit: IT Architecture Lunch - Shane Sanders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41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82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Credit: IT Architecture Lunch - Shane Sanders</a:t>
            </a:r>
          </a:p>
          <a:p>
            <a:r>
              <a:rPr lang="en-US" dirty="0" smtClean="0"/>
              <a:t>XSEDE Flyer: https://</a:t>
            </a:r>
            <a:r>
              <a:rPr lang="en-US" dirty="0" err="1" smtClean="0"/>
              <a:t>www.xsede.org</a:t>
            </a:r>
            <a:r>
              <a:rPr lang="en-US" dirty="0" smtClean="0"/>
              <a:t>/documents/10157/169907/WhatIsXSEDE_flyer2012.pdf%20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3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Credit: IT Architecture Lunch - Shane Sanders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portal.xsede.org</a:t>
            </a:r>
            <a:r>
              <a:rPr lang="en-US" dirty="0" smtClean="0"/>
              <a:t>/knowledge-base/-/kb/document/</a:t>
            </a:r>
            <a:r>
              <a:rPr lang="en-US" dirty="0" err="1" smtClean="0"/>
              <a:t>anql</a:t>
            </a:r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www.xsede.org</a:t>
            </a:r>
            <a:r>
              <a:rPr lang="en-US" dirty="0" smtClean="0"/>
              <a:t>/documents/10157/169907/WhatIsXSEDE_flyer2012.pdf%20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34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Credit: IT Architecture Lunch - Shane Sanders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579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Gateway domains include: Advanced Scientific Computing, Anthropology, Astronomy, Atmospheric Sciences, Biochemistry, Biophysics, Chemistry, Communications, Earth Sciences, Earthquake Hazard Mitigation, Particle Physics, Materials Research, Visualization and Image Processing, Neuroscience, Molecular Biosciences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Credit: IT Architecture Lunch - Shane Sanders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704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Credit: IT Architecture Lunch - Shane Sanders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93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Co-localize the compute and the data in order to do the computation</a:t>
            </a:r>
          </a:p>
          <a:p>
            <a:r>
              <a:rPr lang="en-US" dirty="0" smtClean="0"/>
              <a:t>Portable tools – tool containers</a:t>
            </a:r>
          </a:p>
          <a:p>
            <a:r>
              <a:rPr lang="en-US" dirty="0" smtClean="0"/>
              <a:t>Provide harmonized genomics data</a:t>
            </a:r>
          </a:p>
          <a:p>
            <a:r>
              <a:rPr lang="en-US" dirty="0" smtClean="0"/>
              <a:t>Provide secure access of data and scalable compute</a:t>
            </a:r>
          </a:p>
          <a:p>
            <a:r>
              <a:rPr lang="en-US" dirty="0" smtClean="0"/>
              <a:t>Software , metadata, tools, annotation</a:t>
            </a:r>
          </a:p>
          <a:p>
            <a:r>
              <a:rPr lang="en-US" dirty="0" smtClean="0"/>
              <a:t>GA4GH initiative</a:t>
            </a:r>
          </a:p>
          <a:p>
            <a:r>
              <a:rPr lang="en-US" dirty="0" smtClean="0"/>
              <a:t>Data Lakes</a:t>
            </a:r>
          </a:p>
          <a:p>
            <a:pPr lvl="1"/>
            <a:r>
              <a:rPr lang="en-US" dirty="0" smtClean="0"/>
              <a:t>ICGC – PCAWG project</a:t>
            </a:r>
          </a:p>
          <a:p>
            <a:pPr lvl="1"/>
            <a:r>
              <a:rPr lang="en-US" dirty="0" smtClean="0"/>
              <a:t>TCGA</a:t>
            </a:r>
          </a:p>
          <a:p>
            <a:r>
              <a:rPr lang="en-US" dirty="0" smtClean="0"/>
              <a:t>Data Sharing</a:t>
            </a:r>
            <a:r>
              <a:rPr lang="en-US" baseline="0" dirty="0" smtClean="0"/>
              <a:t> architectures</a:t>
            </a:r>
          </a:p>
          <a:p>
            <a:r>
              <a:rPr lang="en-US" baseline="0" dirty="0" smtClean="0"/>
              <a:t>support open data science</a:t>
            </a:r>
          </a:p>
          <a:p>
            <a:r>
              <a:rPr lang="en-US" baseline="0" dirty="0" smtClean="0"/>
              <a:t>support data </a:t>
            </a:r>
            <a:r>
              <a:rPr lang="en-US" baseline="0" dirty="0" err="1" smtClean="0"/>
              <a:t>reusabilty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9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TCO calculator</a:t>
            </a:r>
          </a:p>
          <a:p>
            <a:r>
              <a:rPr lang="en-US" dirty="0" smtClean="0"/>
              <a:t>Operation not part of curriculum, rate of innovation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106377-9032-5B43-BBEB-EAB58C3607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26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05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809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19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ster_b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09600" y="0"/>
            <a:ext cx="7322331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99744" y="1030653"/>
            <a:ext cx="6717635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9744" y="3886200"/>
            <a:ext cx="6717635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6096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834088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8923867" y="62801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2032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203200" y="0"/>
            <a:ext cx="4064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255257" y="1600200"/>
            <a:ext cx="10513409" cy="4191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5257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1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7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16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45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75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70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06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22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D37FCE-6EA3-A94E-9E93-5212C9B8D284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5711C9-B71A-3747-9DBD-751CC7BE8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37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it.research.ucf.edu/cloud/files/AWS_ResearchExternal_SanjayPadhi_Jan_2017.pdf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www.blog.google/topics/google-cloud/google-cloud-platform-announces-new-credits-program-researchers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hyperlink" Target="https://dcc.icgc.org/" TargetMode="External"/><Relationship Id="rId7" Type="http://schemas.openxmlformats.org/officeDocument/2006/relationships/hyperlink" Target="http://docs.icgc.org/pcawg/" TargetMode="External"/><Relationship Id="rId8" Type="http://schemas.openxmlformats.org/officeDocument/2006/relationships/hyperlink" Target="https://portal.gdc.cancer.gov/" TargetMode="External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hyperlink" Target="https://www.slideshare.net/WarrenKibbe/precision-medicine-in-the-age-of-nci-match-and-the-beau-biden-cancer-moonsho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biit.nci.nih.gov/sites/nci-cbiit/files/Cloud_Pilot_Handout_508compliant.pdf" TargetMode="External"/><Relationship Id="rId4" Type="http://schemas.openxmlformats.org/officeDocument/2006/relationships/hyperlink" Target="https://cloud.google.com/public-datasets/" TargetMode="External"/><Relationship Id="rId5" Type="http://schemas.openxmlformats.org/officeDocument/2006/relationships/hyperlink" Target="https://aws.amazon.com/hpc/" TargetMode="External"/><Relationship Id="rId6" Type="http://schemas.openxmlformats.org/officeDocument/2006/relationships/hyperlink" Target="https://cloud.google.com/genomics/" TargetMode="External"/><Relationship Id="rId7" Type="http://schemas.openxmlformats.org/officeDocument/2006/relationships/hyperlink" Target="http://research-it.berkeley.edu/blog/17/02/17/jetstream-cloud-support-multi-institutional-data-science-workshops-and-research" TargetMode="External"/><Relationship Id="rId8" Type="http://schemas.openxmlformats.org/officeDocument/2006/relationships/hyperlink" Target="https://codelabs.developers.google.com/?cat=Cloud" TargetMode="External"/><Relationship Id="rId9" Type="http://schemas.openxmlformats.org/officeDocument/2006/relationships/hyperlink" Target="https://www.xsede.org/documents/10157/169907/WhatIsXSEDE_flyer2012.pdf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alculator.s3.amazonaws.com/index.html" TargetMode="External"/><Relationship Id="rId4" Type="http://schemas.openxmlformats.org/officeDocument/2006/relationships/hyperlink" Target="https://azure.microsoft.com/en-us/pricing/calculator/" TargetMode="External"/><Relationship Id="rId5" Type="http://schemas.openxmlformats.org/officeDocument/2006/relationships/hyperlink" Target="https://cloud.google.com/products/calculator/" TargetMode="External"/><Relationship Id="rId6" Type="http://schemas.openxmlformats.org/officeDocument/2006/relationships/hyperlink" Target="https://azure.microsoft.com/en-us/blog/azure-egress-fee-waiver-for-the-academic-community/" TargetMode="External"/><Relationship Id="rId7" Type="http://schemas.openxmlformats.org/officeDocument/2006/relationships/hyperlink" Target="https://aws.amazon.com/blogs/publicsector/aws-offers-data-egress-discount-to-researchers/" TargetMode="External"/><Relationship Id="rId8" Type="http://schemas.openxmlformats.org/officeDocument/2006/relationships/hyperlink" Target="https://aws.amazon.com/tco-calculator/" TargetMode="External"/><Relationship Id="rId9" Type="http://schemas.openxmlformats.org/officeDocument/2006/relationships/hyperlink" Target="https://azure.microsoft.com/en-us/pricing/tco/calculator/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government-education/research-and-technical-computing/research-cloud-program/" TargetMode="External"/><Relationship Id="rId4" Type="http://schemas.openxmlformats.org/officeDocument/2006/relationships/hyperlink" Target="https://aws.amazon.com/education/awseducate/" TargetMode="External"/><Relationship Id="rId5" Type="http://schemas.openxmlformats.org/officeDocument/2006/relationships/hyperlink" Target="https://cloud.google.com/edu/" TargetMode="External"/><Relationship Id="rId6" Type="http://schemas.openxmlformats.org/officeDocument/2006/relationships/hyperlink" Target="http://genomicsandhealth.org/" TargetMode="External"/><Relationship Id="rId7" Type="http://schemas.openxmlformats.org/officeDocument/2006/relationships/hyperlink" Target="https://galaxyproject.org/cloudman/capacity-planning/" TargetMode="External"/><Relationship Id="rId8" Type="http://schemas.openxmlformats.org/officeDocument/2006/relationships/hyperlink" Target="https://ieeexplore.ieee.org/document/7562336/" TargetMode="External"/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aws.amazon.com/government-education/research-and-technical-computin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aws.amazon.com/public-data-sets/tcga/" TargetMode="External"/><Relationship Id="rId4" Type="http://schemas.openxmlformats.org/officeDocument/2006/relationships/hyperlink" Target="http://aws.amazon.com/public-data-sets/icgc/" TargetMode="External"/><Relationship Id="rId5" Type="http://schemas.openxmlformats.org/officeDocument/2006/relationships/hyperlink" Target="https://aws.amazon.com/public-data-sets/3000-rice-genome/" TargetMode="External"/><Relationship Id="rId6" Type="http://schemas.openxmlformats.org/officeDocument/2006/relationships/hyperlink" Target="https://aws.amazon.com/public-datasets/giab/" TargetMode="External"/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aws.amazon.com/1000genomes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googlegenomics.readthedocs.io/en/latest/use_cases/discover_public_data/platinum_genomes.html" TargetMode="External"/><Relationship Id="rId4" Type="http://schemas.openxmlformats.org/officeDocument/2006/relationships/hyperlink" Target="http://googlegenomics.readthedocs.io/en/latest/use_cases/discover_public_data/pgp_public_data.html" TargetMode="External"/><Relationship Id="rId5" Type="http://schemas.openxmlformats.org/officeDocument/2006/relationships/hyperlink" Target="http://googlegenomics.readthedocs.io/en/latest/use_cases/discover_public_data/dream_smc_dna.html" TargetMode="External"/><Relationship Id="rId6" Type="http://schemas.openxmlformats.org/officeDocument/2006/relationships/hyperlink" Target="http://googlegenomics.readthedocs.io/en/latest/use_cases/discover_public_data/simons_foundation.html" TargetMode="External"/><Relationship Id="rId7" Type="http://schemas.openxmlformats.org/officeDocument/2006/relationships/hyperlink" Target="http://googlegenomics.readthedocs.io/en/latest/use_cases/discover_public_data/isb_cgc_data.html" TargetMode="External"/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googlegenomics.readthedocs.io/en/latest/use_cases/discover_public_data/reference_genomes.html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2273808" y="1030653"/>
            <a:ext cx="5438522" cy="2569798"/>
          </a:xfrm>
        </p:spPr>
        <p:txBody>
          <a:bodyPr/>
          <a:lstStyle/>
          <a:p>
            <a:r>
              <a:rPr lang="en-US" sz="4000" dirty="0"/>
              <a:t>Cloud Computing Resources, Grants, and Datasets</a:t>
            </a:r>
            <a:endParaRPr lang="en-US" sz="4000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2273808" y="3886200"/>
            <a:ext cx="5038226" cy="848520"/>
          </a:xfrm>
        </p:spPr>
        <p:txBody>
          <a:bodyPr/>
          <a:lstStyle/>
          <a:p>
            <a:r>
              <a:rPr lang="en-US" dirty="0" smtClean="0"/>
              <a:t>BD2K </a:t>
            </a:r>
            <a:r>
              <a:rPr lang="en-US" dirty="0" smtClean="0"/>
              <a:t>2018 </a:t>
            </a:r>
            <a:r>
              <a:rPr lang="en-US" dirty="0" smtClean="0"/>
              <a:t>Workshop in Farmington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7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5444" y="166558"/>
            <a:ext cx="7885057" cy="792650"/>
          </a:xfrm>
        </p:spPr>
        <p:txBody>
          <a:bodyPr/>
          <a:lstStyle/>
          <a:p>
            <a:r>
              <a:rPr lang="en-US" sz="2800" dirty="0"/>
              <a:t>AWS Cloud Credits for Research Program</a:t>
            </a:r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2465443" y="1262451"/>
            <a:ext cx="7885057" cy="1868387"/>
          </a:xfrm>
        </p:spPr>
        <p:txBody>
          <a:bodyPr/>
          <a:lstStyle/>
          <a:p>
            <a:r>
              <a:rPr lang="en-US" dirty="0" smtClean="0"/>
              <a:t>AWS provides free credits to </a:t>
            </a:r>
            <a:r>
              <a:rPr lang="en-US" dirty="0" err="1" smtClean="0"/>
              <a:t>reseachers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Build application useful to scientific community</a:t>
            </a:r>
          </a:p>
          <a:p>
            <a:pPr lvl="1"/>
            <a:r>
              <a:rPr lang="en-US" dirty="0" smtClean="0"/>
              <a:t>Proof of concept projects</a:t>
            </a:r>
          </a:p>
          <a:p>
            <a:pPr lvl="1"/>
            <a:r>
              <a:rPr lang="en-US" dirty="0" smtClean="0"/>
              <a:t>Provide training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140" y="3252428"/>
            <a:ext cx="8269122" cy="294860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125787" y="6590777"/>
            <a:ext cx="291778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smtClean="0">
                <a:hlinkClick r:id="rId3"/>
              </a:rPr>
              <a:t>Slide from AWS </a:t>
            </a:r>
            <a:r>
              <a:rPr lang="en-US" sz="1050" dirty="0">
                <a:hlinkClick r:id="rId3"/>
              </a:rPr>
              <a:t>Research Initiatives - Sanjay Padhi</a:t>
            </a:r>
            <a:endParaRPr lang="en-US" sz="105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36" y="3688974"/>
            <a:ext cx="1354565" cy="6342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828" y="166558"/>
            <a:ext cx="11283745" cy="631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4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5540" y="351891"/>
            <a:ext cx="7885057" cy="782669"/>
          </a:xfrm>
        </p:spPr>
        <p:txBody>
          <a:bodyPr/>
          <a:lstStyle/>
          <a:p>
            <a:r>
              <a:rPr lang="en-US" sz="3200" dirty="0"/>
              <a:t>Microsoft Azure for Research </a:t>
            </a:r>
            <a:r>
              <a:rPr lang="en-US" sz="3200" dirty="0"/>
              <a:t>awards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Provides researchers with Azure credits</a:t>
            </a:r>
          </a:p>
          <a:p>
            <a:r>
              <a:rPr lang="en-US" dirty="0" smtClean="0"/>
              <a:t>Good for initial proof of concept projects</a:t>
            </a:r>
          </a:p>
          <a:p>
            <a:r>
              <a:rPr lang="en-US" dirty="0"/>
              <a:t>Azure for Research Award: Data </a:t>
            </a:r>
            <a:r>
              <a:rPr lang="en-US" dirty="0" smtClean="0"/>
              <a:t>Science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64396" y="4822956"/>
            <a:ext cx="5416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</a:t>
            </a:r>
            <a:r>
              <a:rPr lang="en-US" dirty="0"/>
              <a:t>roposal submission: </a:t>
            </a:r>
            <a:r>
              <a:rPr lang="en-US" dirty="0">
                <a:solidFill>
                  <a:srgbClr val="DC582A"/>
                </a:solidFill>
              </a:rPr>
              <a:t>azure4research.azurewebsites.net</a:t>
            </a:r>
            <a:endParaRPr lang="en-US" dirty="0">
              <a:solidFill>
                <a:srgbClr val="DC582A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64397" y="3993743"/>
            <a:ext cx="69990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Learn more at: </a:t>
            </a:r>
            <a:r>
              <a:rPr lang="en-US" dirty="0" err="1">
                <a:solidFill>
                  <a:srgbClr val="DC582A"/>
                </a:solidFill>
              </a:rPr>
              <a:t>microsoft.com</a:t>
            </a:r>
            <a:r>
              <a:rPr lang="en-US" dirty="0">
                <a:solidFill>
                  <a:srgbClr val="DC582A"/>
                </a:solidFill>
              </a:rPr>
              <a:t>/en-us/research/academic-program/</a:t>
            </a:r>
            <a:r>
              <a:rPr lang="en-US" dirty="0" err="1">
                <a:solidFill>
                  <a:srgbClr val="DC582A"/>
                </a:solidFill>
              </a:rPr>
              <a:t>microsoft</a:t>
            </a:r>
            <a:r>
              <a:rPr lang="en-US" dirty="0">
                <a:solidFill>
                  <a:srgbClr val="DC582A"/>
                </a:solidFill>
              </a:rPr>
              <a:t>-azure-for-research/</a:t>
            </a:r>
          </a:p>
        </p:txBody>
      </p:sp>
      <p:sp>
        <p:nvSpPr>
          <p:cNvPr id="8" name="Rectangle 7"/>
          <p:cNvSpPr/>
          <p:nvPr/>
        </p:nvSpPr>
        <p:spPr>
          <a:xfrm>
            <a:off x="2564397" y="5340899"/>
            <a:ext cx="69990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 Science Award: </a:t>
            </a:r>
            <a:r>
              <a:rPr lang="en-US" dirty="0" err="1">
                <a:solidFill>
                  <a:schemeClr val="accent2"/>
                </a:solidFill>
              </a:rPr>
              <a:t>microsoft.com</a:t>
            </a:r>
            <a:r>
              <a:rPr lang="en-US" dirty="0">
                <a:solidFill>
                  <a:schemeClr val="accent2"/>
                </a:solidFill>
              </a:rPr>
              <a:t>/en-us/research/academic-program/data-science-award/</a:t>
            </a:r>
          </a:p>
        </p:txBody>
      </p:sp>
    </p:spTree>
    <p:extLst>
      <p:ext uri="{BB962C8B-B14F-4D97-AF65-F5344CB8AC3E}">
        <p14:creationId xmlns:p14="http://schemas.microsoft.com/office/powerpoint/2010/main" val="173393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939987" cy="954389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Google Cloud Research Credits Program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442976" y="1319514"/>
            <a:ext cx="8044406" cy="410051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GCP credits can be used for any computing services on Google Cloud Platform such as storage, compute, and data analysis. </a:t>
            </a:r>
          </a:p>
          <a:p>
            <a:r>
              <a:rPr lang="en-US" sz="2400" dirty="0"/>
              <a:t>Awards are worth $5,000 (USD) in GCP </a:t>
            </a:r>
            <a:r>
              <a:rPr lang="en-US" sz="2400" dirty="0" smtClean="0"/>
              <a:t>credits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2704617" y="4569402"/>
            <a:ext cx="67827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smtClean="0"/>
              <a:t>Blogpost: </a:t>
            </a:r>
            <a:r>
              <a:rPr lang="en-US" dirty="0" smtClean="0">
                <a:solidFill>
                  <a:schemeClr val="accent2"/>
                </a:solidFill>
              </a:rPr>
              <a:t>https://</a:t>
            </a:r>
            <a:r>
              <a:rPr lang="en-US" dirty="0" err="1" smtClean="0">
                <a:solidFill>
                  <a:schemeClr val="accent2"/>
                </a:solidFill>
              </a:rPr>
              <a:t>www.blog.google</a:t>
            </a:r>
            <a:r>
              <a:rPr lang="en-US" dirty="0" smtClean="0">
                <a:solidFill>
                  <a:schemeClr val="accent2"/>
                </a:solidFill>
              </a:rPr>
              <a:t>/topics/google-cloud/google-cloud-platform-announces-new-credits-program-researchers/</a:t>
            </a:r>
          </a:p>
          <a:p>
            <a:endParaRPr lang="en-US" dirty="0" smtClean="0">
              <a:solidFill>
                <a:schemeClr val="accent2"/>
              </a:solidFill>
              <a:hlinkClick r:id="rId2"/>
            </a:endParaRPr>
          </a:p>
          <a:p>
            <a:r>
              <a:rPr lang="en-US" dirty="0" smtClean="0"/>
              <a:t>Application Form: </a:t>
            </a:r>
            <a:r>
              <a:rPr lang="en-US" dirty="0" smtClean="0">
                <a:solidFill>
                  <a:schemeClr val="accent2"/>
                </a:solidFill>
              </a:rPr>
              <a:t>https://</a:t>
            </a:r>
            <a:r>
              <a:rPr lang="en-US" dirty="0" err="1" smtClean="0">
                <a:solidFill>
                  <a:schemeClr val="accent2"/>
                </a:solidFill>
              </a:rPr>
              <a:t>lp.google-mkto.com</a:t>
            </a:r>
            <a:r>
              <a:rPr lang="en-US" dirty="0" smtClean="0">
                <a:solidFill>
                  <a:schemeClr val="accent2"/>
                </a:solidFill>
              </a:rPr>
              <a:t>/</a:t>
            </a:r>
            <a:r>
              <a:rPr lang="en-US" dirty="0" err="1" smtClean="0">
                <a:solidFill>
                  <a:schemeClr val="accent2"/>
                </a:solidFill>
              </a:rPr>
              <a:t>gcp</a:t>
            </a:r>
            <a:r>
              <a:rPr lang="en-US" dirty="0" smtClean="0">
                <a:solidFill>
                  <a:schemeClr val="accent2"/>
                </a:solidFill>
              </a:rPr>
              <a:t>-research-</a:t>
            </a:r>
            <a:r>
              <a:rPr lang="en-US" dirty="0" err="1" smtClean="0">
                <a:solidFill>
                  <a:schemeClr val="accent2"/>
                </a:solidFill>
              </a:rPr>
              <a:t>credits.html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909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868" y="522727"/>
            <a:ext cx="7885057" cy="580019"/>
          </a:xfrm>
        </p:spPr>
        <p:txBody>
          <a:bodyPr/>
          <a:lstStyle/>
          <a:p>
            <a:r>
              <a:rPr lang="en-US" sz="3200" dirty="0"/>
              <a:t>Google Research Awards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169078" y="1307474"/>
            <a:ext cx="7885057" cy="322286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Google Faculty Research </a:t>
            </a:r>
            <a:r>
              <a:rPr lang="en-US" dirty="0" smtClean="0">
                <a:solidFill>
                  <a:schemeClr val="tx1"/>
                </a:solidFill>
              </a:rPr>
              <a:t>Award</a:t>
            </a:r>
          </a:p>
          <a:p>
            <a:pPr lvl="1"/>
            <a:r>
              <a:rPr lang="en-US" dirty="0"/>
              <a:t> </a:t>
            </a:r>
            <a:r>
              <a:rPr lang="en-US" dirty="0" smtClean="0"/>
              <a:t>A </a:t>
            </a:r>
            <a:r>
              <a:rPr lang="en-US" dirty="0"/>
              <a:t>Google employee </a:t>
            </a:r>
            <a:r>
              <a:rPr lang="en-US" dirty="0" smtClean="0"/>
              <a:t>must champion the proposal.</a:t>
            </a:r>
          </a:p>
          <a:p>
            <a:pPr lvl="1"/>
            <a:r>
              <a:rPr lang="en-US" dirty="0" smtClean="0"/>
              <a:t>Seed funding to support </a:t>
            </a:r>
            <a:r>
              <a:rPr lang="en-US" dirty="0" smtClean="0"/>
              <a:t>research</a:t>
            </a:r>
          </a:p>
          <a:p>
            <a:pPr lvl="1"/>
            <a:endParaRPr lang="en-US" dirty="0"/>
          </a:p>
          <a:p>
            <a:r>
              <a:rPr lang="en-US" dirty="0"/>
              <a:t> Google Cloud Platform Education Grants for computer </a:t>
            </a:r>
            <a:r>
              <a:rPr lang="en-US" dirty="0" smtClean="0"/>
              <a:t>science</a:t>
            </a:r>
          </a:p>
          <a:p>
            <a:pPr lvl="1"/>
            <a:r>
              <a:rPr lang="en-US" dirty="0"/>
              <a:t>Teachers and faculty at universities which are regionally accredited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2915700" y="5934020"/>
            <a:ext cx="649909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/>
              <a:t>TensorFlow</a:t>
            </a:r>
            <a:r>
              <a:rPr lang="en-US" sz="1600" dirty="0"/>
              <a:t> Research </a:t>
            </a:r>
            <a:r>
              <a:rPr lang="en-US" sz="1600" dirty="0"/>
              <a:t>Cloud: </a:t>
            </a:r>
            <a:r>
              <a:rPr lang="en-US" sz="1600" dirty="0">
                <a:solidFill>
                  <a:srgbClr val="DC582A"/>
                </a:solidFill>
              </a:rPr>
              <a:t>https</a:t>
            </a:r>
            <a:r>
              <a:rPr lang="en-US" sz="1600" dirty="0">
                <a:solidFill>
                  <a:srgbClr val="DC582A"/>
                </a:solidFill>
              </a:rPr>
              <a:t>://</a:t>
            </a:r>
            <a:r>
              <a:rPr lang="en-US" sz="1600" dirty="0" err="1">
                <a:solidFill>
                  <a:srgbClr val="DC582A"/>
                </a:solidFill>
              </a:rPr>
              <a:t>www.tensorflow.org</a:t>
            </a:r>
            <a:r>
              <a:rPr lang="en-US" sz="1600" dirty="0">
                <a:solidFill>
                  <a:srgbClr val="DC582A"/>
                </a:solidFill>
              </a:rPr>
              <a:t>/</a:t>
            </a:r>
            <a:r>
              <a:rPr lang="en-US" sz="1600" dirty="0" err="1">
                <a:solidFill>
                  <a:srgbClr val="DC582A"/>
                </a:solidFill>
              </a:rPr>
              <a:t>tfrc</a:t>
            </a:r>
            <a:r>
              <a:rPr lang="en-US" sz="1600" dirty="0">
                <a:solidFill>
                  <a:srgbClr val="DC582A"/>
                </a:solidFill>
              </a:rPr>
              <a:t>/</a:t>
            </a:r>
          </a:p>
        </p:txBody>
      </p:sp>
      <p:sp>
        <p:nvSpPr>
          <p:cNvPr id="6" name="Rectangle 5"/>
          <p:cNvSpPr/>
          <p:nvPr/>
        </p:nvSpPr>
        <p:spPr>
          <a:xfrm>
            <a:off x="2915699" y="4939790"/>
            <a:ext cx="72790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Google faculty </a:t>
            </a:r>
            <a:r>
              <a:rPr lang="en-US" sz="1600" dirty="0"/>
              <a:t>research awards: </a:t>
            </a:r>
            <a:r>
              <a:rPr lang="en-US" sz="1600" dirty="0" err="1">
                <a:solidFill>
                  <a:srgbClr val="DC582A"/>
                </a:solidFill>
              </a:rPr>
              <a:t>research.google.com</a:t>
            </a:r>
            <a:r>
              <a:rPr lang="en-US" sz="1600" dirty="0">
                <a:solidFill>
                  <a:srgbClr val="DC582A"/>
                </a:solidFill>
              </a:rPr>
              <a:t>/research-</a:t>
            </a:r>
            <a:r>
              <a:rPr lang="en-US" sz="1600" dirty="0" err="1">
                <a:solidFill>
                  <a:srgbClr val="DC582A"/>
                </a:solidFill>
              </a:rPr>
              <a:t>outreach.html</a:t>
            </a:r>
            <a:r>
              <a:rPr lang="en-US" sz="1600" dirty="0">
                <a:solidFill>
                  <a:srgbClr val="DC582A"/>
                </a:solidFill>
              </a:rPr>
              <a:t>#/research-outreach/faculty-engagement/faculty-research-awards</a:t>
            </a:r>
          </a:p>
        </p:txBody>
      </p:sp>
    </p:spTree>
    <p:extLst>
      <p:ext uri="{BB962C8B-B14F-4D97-AF65-F5344CB8AC3E}">
        <p14:creationId xmlns:p14="http://schemas.microsoft.com/office/powerpoint/2010/main" val="81452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55266"/>
          <a:stretch/>
        </p:blipFill>
        <p:spPr>
          <a:xfrm>
            <a:off x="2031138" y="772752"/>
            <a:ext cx="3546388" cy="2923548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465444" y="274638"/>
            <a:ext cx="7885057" cy="6381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Big Genomics Datasets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898" y="912746"/>
            <a:ext cx="2047115" cy="2585110"/>
          </a:xfrm>
          <a:prstGeom prst="rect">
            <a:avLst/>
          </a:prstGeom>
        </p:spPr>
      </p:pic>
      <p:pic>
        <p:nvPicPr>
          <p:cNvPr id="8" name="Content Placeholder 10"/>
          <p:cNvPicPr>
            <a:picLocks noGrp="1" noChangeAspect="1"/>
          </p:cNvPicPr>
          <p:nvPr>
            <p:ph sz="quarter" idx="12"/>
          </p:nvPr>
        </p:nvPicPr>
        <p:blipFill>
          <a:blip r:embed="rId4"/>
          <a:srcRect l="-10322" r="-10322"/>
          <a:stretch>
            <a:fillRect/>
          </a:stretch>
        </p:blipFill>
        <p:spPr>
          <a:xfrm>
            <a:off x="7702279" y="1354506"/>
            <a:ext cx="3215744" cy="1709206"/>
          </a:xfrm>
        </p:spPr>
      </p:pic>
      <p:sp>
        <p:nvSpPr>
          <p:cNvPr id="2" name="Rectangle 1"/>
          <p:cNvSpPr/>
          <p:nvPr/>
        </p:nvSpPr>
        <p:spPr>
          <a:xfrm>
            <a:off x="8752946" y="3131126"/>
            <a:ext cx="73930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1" dirty="0"/>
              <a:t>ICGC Dataset</a:t>
            </a:r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5"/>
          <a:srcRect l="682" r="682"/>
          <a:stretch>
            <a:fillRect/>
          </a:stretch>
        </p:blipFill>
        <p:spPr>
          <a:xfrm>
            <a:off x="3760674" y="3820232"/>
            <a:ext cx="4312446" cy="245991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973063" y="6154936"/>
            <a:ext cx="38876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b="1" dirty="0"/>
              <a:t>Slide  from AWS </a:t>
            </a:r>
            <a:r>
              <a:rPr lang="en-US" sz="700" b="1" dirty="0" err="1"/>
              <a:t>re:Invent</a:t>
            </a:r>
            <a:r>
              <a:rPr lang="en-US" sz="700" b="1" dirty="0"/>
              <a:t> 2016: Large-Scale, Cloud-Based Analysis of Cancer Genomes: Lessons Learned from the PCAWG Project (LFS304). Credit: Brian O’Connor</a:t>
            </a:r>
            <a:endParaRPr lang="en-US" sz="700" b="1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3447069" y="3696300"/>
            <a:ext cx="498677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5652940" y="1206178"/>
            <a:ext cx="18854" cy="20566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9525429" y="6185701"/>
            <a:ext cx="160332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hlinkClick r:id="rId6"/>
              </a:rPr>
              <a:t>https://</a:t>
            </a:r>
            <a:r>
              <a:rPr lang="en-US" sz="900" dirty="0">
                <a:hlinkClick r:id="rId6"/>
              </a:rPr>
              <a:t>dcc.icgc.org</a:t>
            </a:r>
            <a:r>
              <a:rPr lang="en-US" sz="900" dirty="0" smtClean="0">
                <a:hlinkClick r:id="rId6"/>
              </a:rPr>
              <a:t>/</a:t>
            </a:r>
            <a:endParaRPr lang="en-US" sz="900" dirty="0" smtClean="0"/>
          </a:p>
          <a:p>
            <a:r>
              <a:rPr lang="en-US" sz="900" dirty="0" smtClean="0">
                <a:hlinkClick r:id="rId7"/>
              </a:rPr>
              <a:t>http://docs.icgc.org/pcawg/</a:t>
            </a:r>
            <a:endParaRPr lang="en-US" sz="900" dirty="0" smtClean="0"/>
          </a:p>
          <a:p>
            <a:r>
              <a:rPr lang="en-US" sz="900" dirty="0" smtClean="0">
                <a:hlinkClick r:id="rId8"/>
              </a:rPr>
              <a:t>https://portal.gdc.cancer.gov/</a:t>
            </a:r>
            <a:endParaRPr lang="en-US" sz="900" dirty="0" smtClean="0"/>
          </a:p>
        </p:txBody>
      </p:sp>
    </p:spTree>
    <p:extLst>
      <p:ext uri="{BB962C8B-B14F-4D97-AF65-F5344CB8AC3E}">
        <p14:creationId xmlns:p14="http://schemas.microsoft.com/office/powerpoint/2010/main" val="966837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/>
          <p:cNvPicPr>
            <a:picLocks noChangeAspect="1"/>
          </p:cNvPicPr>
          <p:nvPr/>
        </p:nvPicPr>
        <p:blipFill>
          <a:blip r:embed="rId3"/>
          <a:srcRect t="-99047" b="-99047"/>
          <a:stretch>
            <a:fillRect/>
          </a:stretch>
        </p:blipFill>
        <p:spPr>
          <a:xfrm>
            <a:off x="2120335" y="-346204"/>
            <a:ext cx="7928227" cy="373144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>
          <a:blip r:embed="rId4"/>
          <a:srcRect l="-34312" r="-34312"/>
          <a:stretch>
            <a:fillRect/>
          </a:stretch>
        </p:blipFill>
        <p:spPr>
          <a:xfrm>
            <a:off x="-326571" y="2153282"/>
            <a:ext cx="8655027" cy="4600215"/>
          </a:xfrm>
        </p:spPr>
      </p:pic>
      <p:sp>
        <p:nvSpPr>
          <p:cNvPr id="6" name="Rectangle 5"/>
          <p:cNvSpPr/>
          <p:nvPr/>
        </p:nvSpPr>
        <p:spPr>
          <a:xfrm>
            <a:off x="4459671" y="177134"/>
            <a:ext cx="41121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Data </a:t>
            </a:r>
            <a:r>
              <a:rPr lang="en-US" sz="3200" dirty="0"/>
              <a:t>Commons</a:t>
            </a:r>
          </a:p>
        </p:txBody>
      </p:sp>
      <p:pic>
        <p:nvPicPr>
          <p:cNvPr id="8" name="Content Placeholder 4"/>
          <p:cNvPicPr>
            <a:picLocks noChangeAspect="1"/>
          </p:cNvPicPr>
          <p:nvPr/>
        </p:nvPicPr>
        <p:blipFill rotWithShape="1">
          <a:blip r:embed="rId5"/>
          <a:srcRect l="34600" t="15883" b="-15852"/>
          <a:stretch/>
        </p:blipFill>
        <p:spPr>
          <a:xfrm>
            <a:off x="6737623" y="2443186"/>
            <a:ext cx="3181665" cy="343762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277656" y="5874184"/>
            <a:ext cx="449101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Presentation by Warren Kibbe: </a:t>
            </a:r>
            <a:r>
              <a:rPr lang="en-US" sz="1100" dirty="0" smtClean="0">
                <a:hlinkClick r:id="rId6"/>
              </a:rPr>
              <a:t>Precision Medicine in the Age of NCI MATCH and the Beau Biden Cancer Moonshot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4023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8993" y="605060"/>
            <a:ext cx="7885057" cy="578582"/>
          </a:xfrm>
        </p:spPr>
        <p:txBody>
          <a:bodyPr>
            <a:noAutofit/>
          </a:bodyPr>
          <a:lstStyle/>
          <a:p>
            <a:r>
              <a:rPr lang="en-US" sz="3600" dirty="0" smtClean="0"/>
              <a:t>Challenges</a:t>
            </a:r>
            <a:endParaRPr lang="en-US" sz="3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136953" y="1846665"/>
            <a:ext cx="8987246" cy="392952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342900" indent="-342900" algn="l" defTabSz="457200" rtl="0" eaLnBrk="1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10000"/>
              <a:buFontTx/>
              <a:buBlip>
                <a:blip r:embed="rId3"/>
              </a:buBlip>
              <a:defRPr sz="24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  <a:lvl2pPr marL="687388" indent="-344488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20000"/>
              <a:buFont typeface="Courier New"/>
              <a:buChar char="o"/>
              <a:defRPr sz="20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2pPr>
            <a:lvl3pPr marL="1030288" indent="-3429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Tx/>
              <a:buBlip>
                <a:blip r:embed="rId4"/>
              </a:buBlip>
              <a:defRPr sz="16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3pPr>
            <a:lvl4pPr marL="1258888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10000"/>
              <a:buFont typeface="Arial"/>
              <a:buChar char="•"/>
              <a:defRPr sz="16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4pPr>
            <a:lvl5pPr marL="1489075" indent="-230188" algn="l" defTabSz="457200" rtl="0" eaLnBrk="1" latinLnBrk="0" hangingPunct="1">
              <a:lnSpc>
                <a:spcPct val="104000"/>
              </a:lnSpc>
              <a:spcBef>
                <a:spcPts val="0"/>
              </a:spcBef>
              <a:spcAft>
                <a:spcPts val="800"/>
              </a:spcAft>
              <a:buClr>
                <a:schemeClr val="bg2"/>
              </a:buClr>
              <a:buFont typeface="Arial"/>
              <a:buNone/>
              <a:defRPr sz="16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10000"/>
              <a:buFontTx/>
              <a:buBlip>
                <a:blip r:embed="rId3"/>
              </a:buBlip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ea typeface=""/>
              </a:rPr>
              <a:t>High level of programming expertise</a:t>
            </a:r>
          </a:p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10000"/>
              <a:buFontTx/>
              <a:buBlip>
                <a:blip r:embed="rId3"/>
              </a:buBlip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ea typeface=""/>
              </a:rPr>
              <a:t>Researchers are not IT experts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10000"/>
              <a:buFontTx/>
              <a:buBlip>
                <a:blip r:embed="rId3"/>
              </a:buBlip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ea typeface=""/>
              </a:rPr>
              <a:t>A big learning curve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10000"/>
              <a:buFontTx/>
              <a:buBlip>
                <a:blip r:embed="rId3"/>
              </a:buBlip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ea typeface=""/>
              </a:rPr>
              <a:t>Jargon used by each provider</a:t>
            </a:r>
          </a:p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10000"/>
              <a:buFontTx/>
              <a:buBlip>
                <a:blip r:embed="rId3"/>
              </a:buBlip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ea typeface=""/>
              </a:rPr>
              <a:t>IT security, Legal and data security/privacy</a:t>
            </a:r>
          </a:p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10000"/>
              <a:buFontTx/>
              <a:buBlip>
                <a:blip r:embed="rId3"/>
              </a:buBlip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ea typeface=""/>
              </a:rPr>
              <a:t>Controlled, Clinical, and HIPPA data</a:t>
            </a:r>
          </a:p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10000"/>
              <a:buFontTx/>
              <a:buBlip>
                <a:blip r:embed="rId3"/>
              </a:buBlip>
              <a:tabLst/>
              <a:defRPr/>
            </a:pPr>
            <a:endParaRPr kumimoji="0" lang="en-US" sz="1500" b="0" i="0" u="none" strike="noStrike" kern="1200" cap="none" spc="0" normalizeH="0" baseline="0" noProof="0" dirty="0" smtClean="0">
              <a:ln>
                <a:noFill/>
              </a:ln>
              <a:solidFill>
                <a:srgbClr val="333F48"/>
              </a:solidFill>
              <a:effectLst/>
              <a:uLnTx/>
              <a:uFillTx/>
              <a:latin typeface="Arial"/>
              <a:ea typeface=""/>
              <a:cs typeface="Arial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10000"/>
              <a:buFontTx/>
              <a:buBlip>
                <a:blip r:embed="rId3"/>
              </a:buBlip>
              <a:tabLst/>
              <a:defRPr/>
            </a:pPr>
            <a:endParaRPr kumimoji="0" lang="en-US" sz="1500" b="0" i="0" u="none" strike="noStrike" kern="1200" cap="none" spc="0" normalizeH="0" baseline="0" noProof="0" dirty="0" smtClean="0">
              <a:ln>
                <a:noFill/>
              </a:ln>
              <a:solidFill>
                <a:srgbClr val="333F48"/>
              </a:solidFill>
              <a:effectLst/>
              <a:uLnTx/>
              <a:uFillTx/>
              <a:latin typeface="Arial"/>
              <a:ea typeface="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96000" y="1744662"/>
            <a:ext cx="6096000" cy="3258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 defTabSz="457200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SzPct val="110000"/>
              <a:buBlip>
                <a:blip r:embed="rId3"/>
              </a:buBlip>
              <a:defRPr/>
            </a:pPr>
            <a:r>
              <a:rPr lang="en-US" sz="2000" dirty="0">
                <a:solidFill>
                  <a:srgbClr val="333F48"/>
                </a:solidFill>
              </a:rPr>
              <a:t>Reproducibility of the analysis</a:t>
            </a:r>
          </a:p>
          <a:p>
            <a:pPr marL="342900" lvl="0" indent="-342900" defTabSz="457200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SzPct val="110000"/>
              <a:buBlip>
                <a:blip r:embed="rId3"/>
              </a:buBlip>
              <a:defRPr/>
            </a:pPr>
            <a:r>
              <a:rPr lang="en-US" sz="2000" dirty="0">
                <a:solidFill>
                  <a:srgbClr val="333F48"/>
                </a:solidFill>
              </a:rPr>
              <a:t>Management of resources, cloud costs and budgeting</a:t>
            </a:r>
          </a:p>
          <a:p>
            <a:pPr marL="342900" lvl="0" indent="-342900" defTabSz="457200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SzPct val="110000"/>
              <a:buBlip>
                <a:blip r:embed="rId3"/>
              </a:buBlip>
              <a:defRPr/>
            </a:pPr>
            <a:r>
              <a:rPr lang="en-US" sz="2000" dirty="0">
                <a:solidFill>
                  <a:srgbClr val="333F48"/>
                </a:solidFill>
              </a:rPr>
              <a:t>Data transfer rate remains a bottleneck</a:t>
            </a:r>
          </a:p>
          <a:p>
            <a:pPr marL="342900" lvl="0" indent="-342900" defTabSz="457200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SzPct val="110000"/>
              <a:buBlip>
                <a:blip r:embed="rId3"/>
              </a:buBlip>
              <a:defRPr/>
            </a:pPr>
            <a:r>
              <a:rPr lang="en-US" sz="2000" dirty="0" smtClean="0">
                <a:solidFill>
                  <a:srgbClr val="333F48"/>
                </a:solidFill>
              </a:rPr>
              <a:t>Estimating costs</a:t>
            </a:r>
          </a:p>
          <a:p>
            <a:pPr marL="342900" lvl="0" indent="-342900" defTabSz="457200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SzPct val="110000"/>
              <a:buBlip>
                <a:blip r:embed="rId3"/>
              </a:buBlip>
              <a:defRPr/>
            </a:pPr>
            <a:r>
              <a:rPr lang="en-US" sz="2000" dirty="0" smtClean="0">
                <a:solidFill>
                  <a:srgbClr val="333F48"/>
                </a:solidFill>
              </a:rPr>
              <a:t>Networking </a:t>
            </a:r>
            <a:r>
              <a:rPr lang="en-US" sz="2000" dirty="0">
                <a:solidFill>
                  <a:srgbClr val="333F48"/>
                </a:solidFill>
              </a:rPr>
              <a:t>problems </a:t>
            </a:r>
            <a:r>
              <a:rPr lang="en-US" sz="2000" dirty="0" smtClean="0">
                <a:solidFill>
                  <a:srgbClr val="333F48"/>
                </a:solidFill>
              </a:rPr>
              <a:t>- 1GB </a:t>
            </a:r>
            <a:r>
              <a:rPr lang="en-US" sz="2000" dirty="0">
                <a:solidFill>
                  <a:srgbClr val="333F48"/>
                </a:solidFill>
              </a:rPr>
              <a:t>and 10 </a:t>
            </a:r>
            <a:r>
              <a:rPr lang="en-US" sz="2000" dirty="0" smtClean="0">
                <a:solidFill>
                  <a:srgbClr val="333F48"/>
                </a:solidFill>
              </a:rPr>
              <a:t>GB</a:t>
            </a:r>
          </a:p>
          <a:p>
            <a:pPr marL="342900" lvl="0" indent="-342900" defTabSz="457200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SzPct val="110000"/>
              <a:buBlip>
                <a:blip r:embed="rId3"/>
              </a:buBlip>
              <a:defRPr/>
            </a:pPr>
            <a:r>
              <a:rPr lang="en-US" sz="2000" dirty="0" smtClean="0">
                <a:solidFill>
                  <a:srgbClr val="333F48"/>
                </a:solidFill>
              </a:rPr>
              <a:t>Cloud vs On-Premise</a:t>
            </a:r>
            <a:endParaRPr lang="en-US" sz="2000" dirty="0">
              <a:solidFill>
                <a:srgbClr val="333F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0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8810" y="168340"/>
            <a:ext cx="7885057" cy="57858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250598" y="1034694"/>
            <a:ext cx="10114088" cy="5429606"/>
          </a:xfrm>
        </p:spPr>
        <p:txBody>
          <a:bodyPr>
            <a:normAutofit/>
          </a:bodyPr>
          <a:lstStyle/>
          <a:p>
            <a:r>
              <a:rPr lang="en-US" sz="1800" dirty="0"/>
              <a:t>NCI Pilot </a:t>
            </a:r>
            <a:r>
              <a:rPr lang="en-US" sz="1800" dirty="0"/>
              <a:t>handout</a:t>
            </a:r>
          </a:p>
          <a:p>
            <a:pPr marL="0" indent="0">
              <a:buNone/>
            </a:pPr>
            <a:r>
              <a:rPr lang="en-US" sz="1800" dirty="0">
                <a:hlinkClick r:id="rId3"/>
              </a:rPr>
              <a:t>https</a:t>
            </a:r>
            <a:r>
              <a:rPr lang="en-US" sz="1800" dirty="0">
                <a:hlinkClick r:id="rId3"/>
              </a:rPr>
              <a:t>://cbiit.nci.nih.gov/sites/nci-cbiit/files/</a:t>
            </a:r>
            <a:r>
              <a:rPr lang="en-US" sz="1800" dirty="0">
                <a:hlinkClick r:id="rId3"/>
              </a:rPr>
              <a:t>Cloud_Pilot_Handout_508compliant.pdf</a:t>
            </a:r>
            <a:endParaRPr lang="en-US" sz="1800" dirty="0"/>
          </a:p>
          <a:p>
            <a:r>
              <a:rPr lang="en-US" sz="1800" dirty="0"/>
              <a:t>Google Public Datasets</a:t>
            </a:r>
          </a:p>
          <a:p>
            <a:pPr marL="0" indent="0">
              <a:buNone/>
            </a:pPr>
            <a:r>
              <a:rPr lang="en-US" sz="1800" dirty="0">
                <a:hlinkClick r:id="rId4"/>
              </a:rPr>
              <a:t>https://cloud.google.com/public-datasets</a:t>
            </a:r>
            <a:r>
              <a:rPr lang="en-US" sz="1800" dirty="0">
                <a:hlinkClick r:id="rId4"/>
              </a:rPr>
              <a:t>/</a:t>
            </a:r>
            <a:endParaRPr lang="en-US" sz="1800" dirty="0"/>
          </a:p>
          <a:p>
            <a:r>
              <a:rPr lang="en-US" sz="1800" dirty="0"/>
              <a:t>AWS </a:t>
            </a:r>
            <a:r>
              <a:rPr lang="en-US" sz="1800" dirty="0"/>
              <a:t>HPC</a:t>
            </a:r>
          </a:p>
          <a:p>
            <a:pPr marL="0" indent="0">
              <a:buNone/>
            </a:pPr>
            <a:r>
              <a:rPr lang="en-US" sz="1800" dirty="0">
                <a:hlinkClick r:id="rId5"/>
              </a:rPr>
              <a:t>https</a:t>
            </a:r>
            <a:r>
              <a:rPr lang="en-US" sz="1800" dirty="0">
                <a:hlinkClick r:id="rId5"/>
              </a:rPr>
              <a:t>://aws.amazon.com/hpc</a:t>
            </a:r>
            <a:r>
              <a:rPr lang="en-US" sz="1800" dirty="0">
                <a:hlinkClick r:id="rId5"/>
              </a:rPr>
              <a:t>/</a:t>
            </a:r>
            <a:endParaRPr lang="en-US" sz="1800" dirty="0"/>
          </a:p>
          <a:p>
            <a:r>
              <a:rPr lang="en-US" sz="1800" dirty="0"/>
              <a:t>Google  </a:t>
            </a:r>
            <a:r>
              <a:rPr lang="en-US" sz="1800" dirty="0"/>
              <a:t>Genomics</a:t>
            </a:r>
          </a:p>
          <a:p>
            <a:pPr marL="0" indent="0">
              <a:buNone/>
            </a:pPr>
            <a:r>
              <a:rPr lang="en-US" sz="1800" dirty="0">
                <a:hlinkClick r:id="rId6"/>
              </a:rPr>
              <a:t>https://cloud.google.com/genomics</a:t>
            </a:r>
            <a:r>
              <a:rPr lang="en-US" sz="1800" dirty="0">
                <a:hlinkClick r:id="rId6"/>
              </a:rPr>
              <a:t>/</a:t>
            </a:r>
            <a:endParaRPr lang="en-US" sz="1800" dirty="0"/>
          </a:p>
          <a:p>
            <a:r>
              <a:rPr lang="en-US" sz="1800" dirty="0"/>
              <a:t>XSEDE </a:t>
            </a:r>
            <a:r>
              <a:rPr lang="en-US" sz="1800" dirty="0"/>
              <a:t>Jetstream cloud platform</a:t>
            </a:r>
          </a:p>
          <a:p>
            <a:pPr marL="0" indent="0">
              <a:buNone/>
            </a:pPr>
            <a:r>
              <a:rPr lang="en-US" sz="1800" dirty="0">
                <a:hlinkClick r:id="rId7"/>
              </a:rPr>
              <a:t>http://</a:t>
            </a:r>
            <a:r>
              <a:rPr lang="en-US" sz="1800" dirty="0" smtClean="0">
                <a:hlinkClick r:id="rId7"/>
              </a:rPr>
              <a:t>research-it.berkeley.edu/blog/17/02/17/jetstream-cloud-support-multi-institutional-data-science-workshops-and-research</a:t>
            </a:r>
            <a:endParaRPr lang="en-US" sz="1800" dirty="0"/>
          </a:p>
          <a:p>
            <a:r>
              <a:rPr lang="en-US" sz="1800" dirty="0" smtClean="0"/>
              <a:t>Google </a:t>
            </a:r>
            <a:r>
              <a:rPr lang="en-US" sz="1800" dirty="0" smtClean="0">
                <a:hlinkClick r:id="rId8"/>
              </a:rPr>
              <a:t>Codelabs</a:t>
            </a:r>
            <a:endParaRPr lang="en-US" sz="1800" dirty="0" smtClean="0"/>
          </a:p>
          <a:p>
            <a:r>
              <a:rPr lang="en-US" sz="1800" dirty="0" smtClean="0"/>
              <a:t>XSEDE Flyer:</a:t>
            </a:r>
          </a:p>
          <a:p>
            <a:pPr lvl="1"/>
            <a:r>
              <a:rPr lang="en-US" sz="1800" dirty="0" smtClean="0">
                <a:hlinkClick r:id="rId9"/>
              </a:rPr>
              <a:t>https://www.xsede.org/documents/10157/169907/WhatIsXSEDE_flyer2012.pdf%20</a:t>
            </a:r>
            <a:endParaRPr lang="en-US" sz="1800" dirty="0" smtClean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98909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7090" y="298036"/>
            <a:ext cx="7885057" cy="697635"/>
          </a:xfrm>
        </p:spPr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237535" y="1174830"/>
            <a:ext cx="8624922" cy="5369661"/>
          </a:xfrm>
        </p:spPr>
        <p:txBody>
          <a:bodyPr>
            <a:normAutofit/>
          </a:bodyPr>
          <a:lstStyle/>
          <a:p>
            <a:r>
              <a:rPr lang="en-US" sz="1800" dirty="0"/>
              <a:t>AWS pricing calculator</a:t>
            </a:r>
          </a:p>
          <a:p>
            <a:pPr marL="0" indent="0">
              <a:buNone/>
            </a:pPr>
            <a:r>
              <a:rPr lang="en-US" sz="1800" dirty="0">
                <a:hlinkClick r:id="rId3"/>
              </a:rPr>
              <a:t>https://calculator.s3.amazonaws.com/</a:t>
            </a:r>
            <a:r>
              <a:rPr lang="en-US" sz="1800" dirty="0">
                <a:hlinkClick r:id="rId3"/>
              </a:rPr>
              <a:t>index.html</a:t>
            </a:r>
            <a:endParaRPr lang="en-US" sz="1800" dirty="0"/>
          </a:p>
          <a:p>
            <a:r>
              <a:rPr lang="en-US" sz="1800" dirty="0"/>
              <a:t>Microsoft </a:t>
            </a:r>
            <a:r>
              <a:rPr lang="en-US" sz="1800" dirty="0"/>
              <a:t>Azure Pricing Calculator</a:t>
            </a:r>
          </a:p>
          <a:p>
            <a:pPr marL="0" indent="0">
              <a:buNone/>
            </a:pPr>
            <a:r>
              <a:rPr lang="en-US" sz="1800" dirty="0">
                <a:hlinkClick r:id="rId4"/>
              </a:rPr>
              <a:t>https://azure.microsoft.com/en-us/pricing/calculator</a:t>
            </a:r>
            <a:r>
              <a:rPr lang="en-US" sz="1800" dirty="0">
                <a:hlinkClick r:id="rId4"/>
              </a:rPr>
              <a:t>/</a:t>
            </a:r>
            <a:endParaRPr lang="en-US" sz="1800" dirty="0"/>
          </a:p>
          <a:p>
            <a:r>
              <a:rPr lang="en-US" sz="1800" dirty="0"/>
              <a:t>Google </a:t>
            </a:r>
            <a:r>
              <a:rPr lang="en-US" sz="1800" dirty="0"/>
              <a:t>Pricing </a:t>
            </a:r>
            <a:r>
              <a:rPr lang="en-US" sz="1800" dirty="0"/>
              <a:t>Calculator</a:t>
            </a:r>
            <a:endParaRPr lang="en-US" sz="1800" dirty="0"/>
          </a:p>
          <a:p>
            <a:pPr marL="0" indent="0">
              <a:buNone/>
            </a:pPr>
            <a:r>
              <a:rPr lang="en-US" sz="1800" dirty="0">
                <a:hlinkClick r:id="rId5"/>
              </a:rPr>
              <a:t>https://cloud.google.com/products/calculator</a:t>
            </a:r>
            <a:r>
              <a:rPr lang="en-US" sz="1800" dirty="0">
                <a:hlinkClick r:id="rId5"/>
              </a:rPr>
              <a:t>/</a:t>
            </a:r>
            <a:endParaRPr lang="en-US" sz="1800" dirty="0"/>
          </a:p>
          <a:p>
            <a:r>
              <a:rPr lang="en-US" sz="1800" dirty="0"/>
              <a:t>Data Egress Waivers</a:t>
            </a:r>
          </a:p>
          <a:p>
            <a:pPr lvl="1" fontAlgn="ctr"/>
            <a:r>
              <a:rPr lang="en-US" sz="1800" dirty="0">
                <a:hlinkClick r:id="rId6"/>
              </a:rPr>
              <a:t>https://azure.microsoft.com/en-us/blog/azure-egress-fee-waiver-for-the-academic-community/</a:t>
            </a:r>
            <a:endParaRPr lang="en-US" sz="1800" dirty="0"/>
          </a:p>
          <a:p>
            <a:pPr lvl="1" fontAlgn="ctr"/>
            <a:r>
              <a:rPr lang="en-US" sz="1800" dirty="0">
                <a:hlinkClick r:id="rId7"/>
              </a:rPr>
              <a:t>https://</a:t>
            </a:r>
            <a:r>
              <a:rPr lang="en-US" sz="1800" dirty="0">
                <a:hlinkClick r:id="rId7"/>
              </a:rPr>
              <a:t>aws.amazon.com/blogs/publicsector/aws-offers-data-egress-discount-to-researchers</a:t>
            </a:r>
            <a:r>
              <a:rPr lang="en-US" sz="1800" dirty="0" smtClean="0">
                <a:hlinkClick r:id="rId7"/>
              </a:rPr>
              <a:t>/</a:t>
            </a:r>
            <a:endParaRPr lang="en-US" sz="1800" dirty="0" smtClean="0"/>
          </a:p>
          <a:p>
            <a:pPr fontAlgn="ctr"/>
            <a:r>
              <a:rPr lang="en-US" sz="1800" dirty="0" smtClean="0"/>
              <a:t>Total cost of ownership calculators</a:t>
            </a:r>
          </a:p>
          <a:p>
            <a:pPr lvl="1" fontAlgn="ctr"/>
            <a:r>
              <a:rPr lang="en-US" sz="1800" dirty="0" smtClean="0">
                <a:hlinkClick r:id="rId8"/>
              </a:rPr>
              <a:t>https://aws.amazon.com/tco-calculator/</a:t>
            </a:r>
            <a:endParaRPr lang="en-US" sz="1800" dirty="0" smtClean="0"/>
          </a:p>
          <a:p>
            <a:pPr lvl="1" fontAlgn="ctr"/>
            <a:r>
              <a:rPr lang="en-US" sz="1800" dirty="0" smtClean="0">
                <a:hlinkClick r:id="rId9"/>
              </a:rPr>
              <a:t>https://azure.microsoft.com/en-us/pricing/tco/calculator/</a:t>
            </a:r>
            <a:endParaRPr lang="en-US" sz="1800" dirty="0" smtClean="0"/>
          </a:p>
          <a:p>
            <a:pPr lvl="1" fontAlgn="ctr"/>
            <a:endParaRPr lang="en-US" sz="1800" dirty="0" smtClean="0"/>
          </a:p>
          <a:p>
            <a:pPr lvl="1" fontAlgn="ctr"/>
            <a:endParaRPr lang="en-US" sz="1400" b="1" dirty="0" smtClean="0"/>
          </a:p>
          <a:p>
            <a:pPr lvl="1" fontAlgn="ctr"/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88687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8810" y="258523"/>
            <a:ext cx="7885057" cy="905980"/>
          </a:xfrm>
        </p:spPr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394289" y="1264122"/>
            <a:ext cx="10505974" cy="5228118"/>
          </a:xfrm>
        </p:spPr>
        <p:txBody>
          <a:bodyPr>
            <a:normAutofit/>
          </a:bodyPr>
          <a:lstStyle/>
          <a:p>
            <a:r>
              <a:rPr lang="en-US" sz="1800" dirty="0"/>
              <a:t>Research &amp; Technical Computing on AWS</a:t>
            </a:r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https://aws.amazon.com/government-education/research-and-technical-computing</a:t>
            </a:r>
            <a:r>
              <a:rPr lang="en-US" sz="1800" dirty="0">
                <a:hlinkClick r:id="rId2"/>
              </a:rPr>
              <a:t>/</a:t>
            </a:r>
            <a:endParaRPr lang="en-US" sz="1800" dirty="0"/>
          </a:p>
          <a:p>
            <a:r>
              <a:rPr lang="en-US" sz="1800" dirty="0"/>
              <a:t>AWS Research Cloud Program</a:t>
            </a:r>
          </a:p>
          <a:p>
            <a:pPr marL="0" indent="0">
              <a:buNone/>
            </a:pPr>
            <a:r>
              <a:rPr lang="en-US" sz="1800" dirty="0">
                <a:hlinkClick r:id="rId3"/>
              </a:rPr>
              <a:t>https://aws.amazon.com/government-education/research-and-technical-computing/research-cloud-program</a:t>
            </a:r>
            <a:r>
              <a:rPr lang="en-US" sz="1800" dirty="0">
                <a:hlinkClick r:id="rId3"/>
              </a:rPr>
              <a:t>/</a:t>
            </a:r>
            <a:endParaRPr lang="en-US" sz="1800" dirty="0"/>
          </a:p>
          <a:p>
            <a:r>
              <a:rPr lang="en-US" sz="1800" dirty="0"/>
              <a:t>AWS </a:t>
            </a:r>
            <a:r>
              <a:rPr lang="en-US" sz="1800" dirty="0"/>
              <a:t>Educate</a:t>
            </a:r>
          </a:p>
          <a:p>
            <a:pPr marL="0" indent="0">
              <a:buNone/>
            </a:pPr>
            <a:r>
              <a:rPr lang="en-US" sz="1800" dirty="0">
                <a:hlinkClick r:id="rId4"/>
              </a:rPr>
              <a:t>https://aws.amazon.com/education/awseducate</a:t>
            </a:r>
            <a:r>
              <a:rPr lang="en-US" sz="1800" dirty="0">
                <a:hlinkClick r:id="rId4"/>
              </a:rPr>
              <a:t>/</a:t>
            </a:r>
            <a:endParaRPr lang="en-US" sz="1800" dirty="0"/>
          </a:p>
          <a:p>
            <a:r>
              <a:rPr lang="en-US" sz="1800" dirty="0"/>
              <a:t>Google </a:t>
            </a:r>
            <a:r>
              <a:rPr lang="en-US" sz="1800" dirty="0"/>
              <a:t>Cloud Platform </a:t>
            </a:r>
            <a:r>
              <a:rPr lang="en-US" sz="1800" dirty="0"/>
              <a:t>Education Grants</a:t>
            </a:r>
            <a:endParaRPr lang="en-US" sz="1800" dirty="0"/>
          </a:p>
          <a:p>
            <a:pPr marL="0" indent="0">
              <a:buNone/>
            </a:pPr>
            <a:r>
              <a:rPr lang="en-US" sz="1800" dirty="0">
                <a:hlinkClick r:id="rId5"/>
              </a:rPr>
              <a:t>https://cloud.google.com/edu</a:t>
            </a:r>
            <a:r>
              <a:rPr lang="en-US" sz="1800" dirty="0">
                <a:hlinkClick r:id="rId5"/>
              </a:rPr>
              <a:t>/</a:t>
            </a:r>
            <a:endParaRPr lang="en-US" sz="1800" dirty="0"/>
          </a:p>
          <a:p>
            <a:r>
              <a:rPr lang="en-US" sz="1800" dirty="0"/>
              <a:t>Global Alliance for Genomics and </a:t>
            </a:r>
            <a:r>
              <a:rPr lang="en-US" sz="1800" dirty="0"/>
              <a:t>Health</a:t>
            </a:r>
          </a:p>
          <a:p>
            <a:pPr marL="0" indent="0">
              <a:buNone/>
            </a:pPr>
            <a:r>
              <a:rPr lang="en-US" sz="1800" dirty="0">
                <a:hlinkClick r:id="rId6"/>
              </a:rPr>
              <a:t>http</a:t>
            </a:r>
            <a:r>
              <a:rPr lang="en-US" sz="1800" dirty="0">
                <a:hlinkClick r:id="rId6"/>
              </a:rPr>
              <a:t>://</a:t>
            </a:r>
            <a:r>
              <a:rPr lang="en-US" sz="1800" dirty="0">
                <a:hlinkClick r:id="rId6"/>
              </a:rPr>
              <a:t>genomicsandhealth.org</a:t>
            </a:r>
            <a:r>
              <a:rPr lang="en-US" sz="1800" dirty="0" smtClean="0">
                <a:hlinkClick r:id="rId6"/>
              </a:rPr>
              <a:t>/</a:t>
            </a:r>
            <a:endParaRPr lang="en-US" sz="1800" dirty="0" smtClean="0"/>
          </a:p>
          <a:p>
            <a:r>
              <a:rPr lang="en-US" sz="1800" dirty="0" smtClean="0"/>
              <a:t>Galaxy Capacity Planning</a:t>
            </a:r>
            <a:endParaRPr lang="en-US" sz="1800" dirty="0"/>
          </a:p>
          <a:p>
            <a:pPr marL="0" indent="0">
              <a:buNone/>
            </a:pPr>
            <a:r>
              <a:rPr lang="en-US" sz="1800" dirty="0" smtClean="0">
                <a:hlinkClick r:id="rId7"/>
              </a:rPr>
              <a:t>https://galaxyproject.org/cloudman/capacity-planning/</a:t>
            </a:r>
            <a:endParaRPr lang="en-US" sz="1800" dirty="0" smtClean="0"/>
          </a:p>
          <a:p>
            <a:pPr fontAlgn="ctr"/>
            <a:r>
              <a:rPr lang="en-US" sz="1800" dirty="0" smtClean="0"/>
              <a:t>Teaching Cloud Computing</a:t>
            </a:r>
          </a:p>
          <a:p>
            <a:pPr lvl="1" fontAlgn="ctr"/>
            <a:r>
              <a:rPr lang="en-US" sz="1800" dirty="0" smtClean="0">
                <a:hlinkClick r:id="rId8"/>
              </a:rPr>
              <a:t>https://ieeexplore.ieee.org/document/7562336/</a:t>
            </a:r>
            <a:endParaRPr lang="en-US" sz="1800" dirty="0" smtClean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4304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Research Computing Grants</a:t>
            </a:r>
          </a:p>
          <a:p>
            <a:pPr lvl="1"/>
            <a:r>
              <a:rPr lang="en-US" dirty="0" smtClean="0"/>
              <a:t>XSEDE</a:t>
            </a:r>
          </a:p>
          <a:p>
            <a:pPr lvl="1"/>
            <a:r>
              <a:rPr lang="en-US" dirty="0" smtClean="0"/>
              <a:t>AWS, Google, </a:t>
            </a:r>
            <a:r>
              <a:rPr lang="en-US" dirty="0" smtClean="0"/>
              <a:t>Azure</a:t>
            </a:r>
            <a:endParaRPr lang="en-US" dirty="0" smtClean="0"/>
          </a:p>
          <a:p>
            <a:r>
              <a:rPr lang="en-US" dirty="0" smtClean="0"/>
              <a:t>Public </a:t>
            </a:r>
            <a:r>
              <a:rPr lang="en-US" dirty="0" smtClean="0"/>
              <a:t>Datasets </a:t>
            </a:r>
            <a:endParaRPr lang="en-US" dirty="0" smtClean="0"/>
          </a:p>
          <a:p>
            <a:r>
              <a:rPr lang="en-US" dirty="0" smtClean="0"/>
              <a:t>Challenges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307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3317" y="1202492"/>
            <a:ext cx="2510167" cy="604103"/>
          </a:xfrm>
        </p:spPr>
        <p:txBody>
          <a:bodyPr>
            <a:normAutofit/>
          </a:bodyPr>
          <a:lstStyle/>
          <a:p>
            <a:r>
              <a:rPr lang="en-US" sz="3600" dirty="0"/>
              <a:t>Thank you</a:t>
            </a:r>
            <a:endParaRPr lang="en-US" sz="3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761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AWS Public Datasets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255257" y="1600200"/>
            <a:ext cx="10098543" cy="4310618"/>
          </a:xfrm>
        </p:spPr>
        <p:txBody>
          <a:bodyPr/>
          <a:lstStyle/>
          <a:p>
            <a:pPr fontAlgn="ctr"/>
            <a:r>
              <a:rPr lang="en-US" sz="1800" dirty="0">
                <a:hlinkClick r:id="rId2"/>
              </a:rPr>
              <a:t>1000 Genomes Project</a:t>
            </a:r>
            <a:r>
              <a:rPr lang="en-US" sz="1800" dirty="0"/>
              <a:t>: A detailed map of human genetic variation.</a:t>
            </a:r>
          </a:p>
          <a:p>
            <a:pPr fontAlgn="ctr"/>
            <a:r>
              <a:rPr lang="en-US" sz="1800" dirty="0">
                <a:hlinkClick r:id="rId3"/>
              </a:rPr>
              <a:t>TCGA on AWS</a:t>
            </a:r>
            <a:r>
              <a:rPr lang="en-US" sz="1800" dirty="0"/>
              <a:t>: Raw and processed genomic, </a:t>
            </a:r>
            <a:r>
              <a:rPr lang="en-US" sz="1800" dirty="0" err="1"/>
              <a:t>transcriptomic</a:t>
            </a:r>
            <a:r>
              <a:rPr lang="en-US" sz="1800" dirty="0"/>
              <a:t>, and </a:t>
            </a:r>
            <a:r>
              <a:rPr lang="en-US" sz="1800" dirty="0" err="1"/>
              <a:t>epigenomic</a:t>
            </a:r>
            <a:r>
              <a:rPr lang="en-US" sz="1800" dirty="0"/>
              <a:t> data from The Cancer Genome Atlas (TCGA) available to qualified researchers via the Cancer Genomics Cloud.</a:t>
            </a:r>
          </a:p>
          <a:p>
            <a:pPr fontAlgn="ctr"/>
            <a:r>
              <a:rPr lang="en-US" sz="1800" dirty="0">
                <a:hlinkClick r:id="rId4"/>
              </a:rPr>
              <a:t>ICGC on AWS</a:t>
            </a:r>
            <a:r>
              <a:rPr lang="en-US" sz="1800" dirty="0"/>
              <a:t>: Whole genome sequence data available to qualified researchers via The International Cancer Genome Consortium (ICGC).</a:t>
            </a:r>
          </a:p>
          <a:p>
            <a:pPr fontAlgn="ctr"/>
            <a:r>
              <a:rPr lang="en-US" sz="1800" dirty="0">
                <a:hlinkClick r:id="rId5"/>
              </a:rPr>
              <a:t>3000 Rice Genome on AWS</a:t>
            </a:r>
            <a:r>
              <a:rPr lang="en-US" sz="1800" dirty="0"/>
              <a:t>: Genome sequence of 3,024 rice varieties.</a:t>
            </a:r>
          </a:p>
          <a:p>
            <a:pPr fontAlgn="ctr"/>
            <a:r>
              <a:rPr lang="en-US" sz="1800" dirty="0">
                <a:hlinkClick r:id="rId6"/>
              </a:rPr>
              <a:t>Genome in a Bottle (GIAB)</a:t>
            </a:r>
            <a:r>
              <a:rPr lang="en-US" sz="1800" dirty="0"/>
              <a:t>: Several reference genomes to enable translation of whole human genome sequencing to clinical practice.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562049" y="5910818"/>
            <a:ext cx="3405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DC582A"/>
                </a:solidFill>
              </a:rPr>
              <a:t>aws.amazon.com</a:t>
            </a:r>
            <a:r>
              <a:rPr lang="en-US" dirty="0">
                <a:solidFill>
                  <a:srgbClr val="DC582A"/>
                </a:solidFill>
              </a:rPr>
              <a:t>/public-datasets/</a:t>
            </a:r>
          </a:p>
        </p:txBody>
      </p:sp>
    </p:spTree>
    <p:extLst>
      <p:ext uri="{BB962C8B-B14F-4D97-AF65-F5344CB8AC3E}">
        <p14:creationId xmlns:p14="http://schemas.microsoft.com/office/powerpoint/2010/main" val="177608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316" y="229558"/>
            <a:ext cx="7885057" cy="701609"/>
          </a:xfrm>
        </p:spPr>
        <p:txBody>
          <a:bodyPr/>
          <a:lstStyle/>
          <a:p>
            <a:r>
              <a:rPr lang="en-US" sz="3200" dirty="0"/>
              <a:t>Google Public Datasets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86668" y="6325405"/>
            <a:ext cx="3454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DC582A"/>
                </a:solidFill>
              </a:rPr>
              <a:t>cloud.google.com</a:t>
            </a:r>
            <a:r>
              <a:rPr lang="en-US" dirty="0">
                <a:solidFill>
                  <a:srgbClr val="DC582A"/>
                </a:solidFill>
              </a:rPr>
              <a:t>/public-datasets/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284825" y="931167"/>
            <a:ext cx="9490468" cy="5394238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sz="1800" dirty="0">
                <a:hlinkClick r:id="rId2"/>
              </a:rPr>
              <a:t>Reference Genomes</a:t>
            </a:r>
            <a:r>
              <a:rPr lang="en-US" sz="1800" dirty="0"/>
              <a:t>: Reference </a:t>
            </a:r>
            <a:r>
              <a:rPr lang="en-US" sz="1800" dirty="0"/>
              <a:t>Genomes such as GRCh37, GRCh37lite, GRCh38, hg19, hs37d5, and b37</a:t>
            </a:r>
            <a:r>
              <a:rPr lang="en-US" sz="1800" dirty="0"/>
              <a:t>.</a:t>
            </a:r>
            <a:endParaRPr lang="en-US" sz="1800" dirty="0"/>
          </a:p>
          <a:p>
            <a:r>
              <a:rPr lang="en-US" sz="1800" dirty="0" err="1">
                <a:hlinkClick r:id="rId3"/>
              </a:rPr>
              <a:t>Illumina</a:t>
            </a:r>
            <a:r>
              <a:rPr lang="en-US" sz="1800" dirty="0">
                <a:hlinkClick r:id="rId3"/>
              </a:rPr>
              <a:t> Platinum </a:t>
            </a:r>
            <a:r>
              <a:rPr lang="en-US" sz="1800" dirty="0">
                <a:hlinkClick r:id="rId3"/>
              </a:rPr>
              <a:t>Genomes</a:t>
            </a:r>
            <a:r>
              <a:rPr lang="en-US" sz="1800" dirty="0"/>
              <a:t>: This </a:t>
            </a:r>
            <a:r>
              <a:rPr lang="en-US" sz="1800" dirty="0"/>
              <a:t>dataset comprises the 17 member CEPH pedigree 1463. </a:t>
            </a:r>
          </a:p>
          <a:p>
            <a:r>
              <a:rPr lang="en-US" sz="1800" dirty="0">
                <a:hlinkClick r:id="rId4"/>
              </a:rPr>
              <a:t>Personal Genome Project </a:t>
            </a:r>
            <a:r>
              <a:rPr lang="en-US" sz="1800" dirty="0">
                <a:hlinkClick r:id="rId4"/>
              </a:rPr>
              <a:t>Data</a:t>
            </a:r>
            <a:r>
              <a:rPr lang="en-US" sz="1800" dirty="0"/>
              <a:t>: This </a:t>
            </a:r>
            <a:r>
              <a:rPr lang="en-US" sz="1800" dirty="0"/>
              <a:t>dataset comprises roughly 180 Complete Genomics genomes. </a:t>
            </a:r>
          </a:p>
          <a:p>
            <a:r>
              <a:rPr lang="en-US" sz="1800" dirty="0">
                <a:hlinkClick r:id="rId5"/>
              </a:rPr>
              <a:t>ICGC-TCGA DREAM Mutation Calling Challenge synthetic </a:t>
            </a:r>
            <a:r>
              <a:rPr lang="en-US" sz="1800" dirty="0">
                <a:hlinkClick r:id="rId5"/>
              </a:rPr>
              <a:t>genomes</a:t>
            </a:r>
            <a:r>
              <a:rPr lang="en-US" sz="1800" dirty="0"/>
              <a:t>: This </a:t>
            </a:r>
            <a:r>
              <a:rPr lang="en-US" sz="1800" dirty="0"/>
              <a:t>dataset comprises the three public synthetic tumor/normal pairs created for the ICGC-TCGA DREAM Mutation Calling challenge. </a:t>
            </a:r>
            <a:endParaRPr lang="en-US" sz="1800" dirty="0"/>
          </a:p>
          <a:p>
            <a:r>
              <a:rPr lang="en-US" sz="1800" dirty="0">
                <a:hlinkClick r:id="rId6"/>
              </a:rPr>
              <a:t>Simons </a:t>
            </a:r>
            <a:r>
              <a:rPr lang="en-US" sz="1800" dirty="0">
                <a:hlinkClick r:id="rId6"/>
              </a:rPr>
              <a:t>Genome Diversity </a:t>
            </a:r>
            <a:r>
              <a:rPr lang="en-US" sz="1800" dirty="0">
                <a:hlinkClick r:id="rId6"/>
              </a:rPr>
              <a:t>Project</a:t>
            </a:r>
            <a:r>
              <a:rPr lang="en-US" sz="1800" dirty="0"/>
              <a:t>: This </a:t>
            </a:r>
            <a:r>
              <a:rPr lang="en-US" sz="1800" dirty="0"/>
              <a:t>dataset comprises 25 genomes from 13 diverse populations serving as the pilot project </a:t>
            </a:r>
            <a:r>
              <a:rPr lang="en-US" sz="1800" dirty="0"/>
              <a:t>dataset</a:t>
            </a:r>
          </a:p>
          <a:p>
            <a:r>
              <a:rPr lang="en-US" sz="1800" dirty="0">
                <a:hlinkClick r:id="rId7"/>
              </a:rPr>
              <a:t>TCGA </a:t>
            </a:r>
            <a:r>
              <a:rPr lang="en-US" sz="1800" dirty="0">
                <a:hlinkClick r:id="rId7"/>
              </a:rPr>
              <a:t>Cancer Genomics Data in the </a:t>
            </a:r>
            <a:r>
              <a:rPr lang="en-US" sz="1800" dirty="0">
                <a:hlinkClick r:id="rId7"/>
              </a:rPr>
              <a:t>Cloud</a:t>
            </a:r>
            <a:r>
              <a:rPr lang="en-US" sz="1800" dirty="0"/>
              <a:t>: Open</a:t>
            </a:r>
            <a:r>
              <a:rPr lang="en-US" sz="1800" dirty="0"/>
              <a:t>-access TCGA data including somatic mutation calls, clinical data, mRNA and </a:t>
            </a:r>
            <a:r>
              <a:rPr lang="en-US" sz="1800" dirty="0" err="1"/>
              <a:t>miRNA</a:t>
            </a:r>
            <a:r>
              <a:rPr lang="en-US" sz="1800" dirty="0"/>
              <a:t> expression, DNA methylation and protein expression from 33 different tumor types. </a:t>
            </a:r>
          </a:p>
        </p:txBody>
      </p:sp>
    </p:spTree>
    <p:extLst>
      <p:ext uri="{BB962C8B-B14F-4D97-AF65-F5344CB8AC3E}">
        <p14:creationId xmlns:p14="http://schemas.microsoft.com/office/powerpoint/2010/main" val="63938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468" y="1005841"/>
            <a:ext cx="4898572" cy="494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551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 the future..	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 smtClean="0"/>
              <a:t>Machine Learning</a:t>
            </a:r>
            <a:r>
              <a:rPr lang="en-US" dirty="0"/>
              <a:t>, </a:t>
            </a:r>
            <a:r>
              <a:rPr lang="en-US" dirty="0" smtClean="0"/>
              <a:t>Deep </a:t>
            </a:r>
            <a:r>
              <a:rPr lang="en-US" dirty="0"/>
              <a:t>learning, and AI</a:t>
            </a:r>
          </a:p>
          <a:p>
            <a:pPr>
              <a:buFont typeface="Arial"/>
              <a:buChar char="•"/>
            </a:pPr>
            <a:r>
              <a:rPr lang="en-US" dirty="0" smtClean="0"/>
              <a:t>Highly distributed, scalable systems</a:t>
            </a:r>
          </a:p>
          <a:p>
            <a:pPr>
              <a:buFont typeface="Arial"/>
              <a:buChar char="•"/>
            </a:pPr>
            <a:r>
              <a:rPr lang="en-US" dirty="0" smtClean="0"/>
              <a:t>Edge computing</a:t>
            </a:r>
          </a:p>
          <a:p>
            <a:pPr>
              <a:buFont typeface="Arial"/>
              <a:buChar char="•"/>
            </a:pPr>
            <a:r>
              <a:rPr lang="en-US" dirty="0" smtClean="0"/>
              <a:t>Highly interconnected networks</a:t>
            </a:r>
          </a:p>
          <a:p>
            <a:pPr>
              <a:buFont typeface="Arial"/>
              <a:buChar char="•"/>
            </a:pPr>
            <a:r>
              <a:rPr lang="en-US" dirty="0" smtClean="0"/>
              <a:t>Software defined architectures</a:t>
            </a:r>
          </a:p>
          <a:p>
            <a:pPr>
              <a:buFont typeface="Arial"/>
              <a:buChar char="•"/>
            </a:pPr>
            <a:r>
              <a:rPr lang="en-US" dirty="0" smtClean="0">
                <a:sym typeface="Wingdings"/>
              </a:rPr>
              <a:t>New programming languages</a:t>
            </a:r>
          </a:p>
          <a:p>
            <a:pPr marL="344488" lvl="1" indent="0">
              <a:buNone/>
            </a:pPr>
            <a:r>
              <a:rPr lang="en-US" dirty="0">
                <a:sym typeface="Wingdings"/>
              </a:rPr>
              <a:t> Build a rich ecosystem for collaboration among researchers</a:t>
            </a:r>
            <a:endParaRPr lang="en-US" dirty="0"/>
          </a:p>
          <a:p>
            <a:pPr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49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Data Centers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6" name="Content Placeholder 5" descr="take-a-rare-peek-inside-the-massive-data-centers-that-power-google.jpg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4" r="29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38218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5444" y="274639"/>
            <a:ext cx="7885057" cy="824069"/>
          </a:xfrm>
        </p:spPr>
        <p:txBody>
          <a:bodyPr/>
          <a:lstStyle/>
          <a:p>
            <a:r>
              <a:rPr lang="en-US" dirty="0" smtClean="0"/>
              <a:t>Google TPU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>
          <a:blip r:embed="rId2"/>
          <a:srcRect l="3081" r="3081"/>
          <a:stretch>
            <a:fillRect/>
          </a:stretch>
        </p:blipFill>
        <p:spPr>
          <a:xfrm>
            <a:off x="3126746" y="2511331"/>
            <a:ext cx="6103475" cy="3244069"/>
          </a:xfrm>
        </p:spPr>
      </p:pic>
      <p:sp>
        <p:nvSpPr>
          <p:cNvPr id="6" name="Rectangle 5"/>
          <p:cNvSpPr/>
          <p:nvPr/>
        </p:nvSpPr>
        <p:spPr>
          <a:xfrm>
            <a:off x="2465444" y="1646216"/>
            <a:ext cx="42055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180 teraflops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Designed for ML training and prediction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8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 rotWithShape="1">
          <a:blip r:embed="rId2"/>
          <a:srcRect l="2829" t="2375" r="9231" b="2375"/>
          <a:stretch/>
        </p:blipFill>
        <p:spPr>
          <a:xfrm>
            <a:off x="1986849" y="694006"/>
            <a:ext cx="8585656" cy="5189241"/>
          </a:xfrm>
        </p:spPr>
      </p:pic>
    </p:spTree>
    <p:extLst>
      <p:ext uri="{BB962C8B-B14F-4D97-AF65-F5344CB8AC3E}">
        <p14:creationId xmlns:p14="http://schemas.microsoft.com/office/powerpoint/2010/main" val="10593883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Current JAX Campus Champion Allocations:</a:t>
            </a:r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2"/>
            <p:extLst/>
          </p:nvPr>
        </p:nvGraphicFramePr>
        <p:xfrm>
          <a:off x="2673178" y="1649628"/>
          <a:ext cx="6923560" cy="390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1780"/>
                <a:gridCol w="3461780"/>
              </a:tblGrid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System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Allocation (SUs)</a:t>
                      </a:r>
                      <a:endParaRPr lang="en-US" sz="1600" dirty="0"/>
                    </a:p>
                  </a:txBody>
                  <a:tcPr marT="60960" marB="60960"/>
                </a:tc>
              </a:tr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Gordon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50,000 </a:t>
                      </a:r>
                      <a:endParaRPr lang="en-US" sz="1600" dirty="0"/>
                    </a:p>
                  </a:txBody>
                  <a:tcPr marT="60960" marB="60960"/>
                </a:tc>
              </a:tr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OSG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200,000</a:t>
                      </a:r>
                      <a:endParaRPr lang="en-US" sz="1600" dirty="0"/>
                    </a:p>
                  </a:txBody>
                  <a:tcPr marT="60960" marB="60960"/>
                </a:tc>
              </a:tr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Stampede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50,000</a:t>
                      </a:r>
                      <a:endParaRPr lang="en-US" sz="1600" dirty="0"/>
                    </a:p>
                  </a:txBody>
                  <a:tcPr marT="60960" marB="60960"/>
                </a:tc>
              </a:tr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Maverick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3,000</a:t>
                      </a:r>
                      <a:endParaRPr lang="en-US" sz="1600" dirty="0"/>
                    </a:p>
                  </a:txBody>
                  <a:tcPr marT="60960" marB="60960"/>
                </a:tc>
              </a:tr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/>
                        <a:t>SuperMIC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50,000</a:t>
                      </a:r>
                      <a:endParaRPr lang="en-US" sz="1600" dirty="0"/>
                    </a:p>
                  </a:txBody>
                  <a:tcPr marT="60960" marB="60960"/>
                </a:tc>
              </a:tr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Comet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50,000</a:t>
                      </a:r>
                      <a:endParaRPr lang="en-US" sz="1600" dirty="0"/>
                    </a:p>
                  </a:txBody>
                  <a:tcPr marT="60960" marB="60960"/>
                </a:tc>
              </a:tr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Jetstream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50,000</a:t>
                      </a:r>
                      <a:endParaRPr lang="en-US" sz="1600" dirty="0"/>
                    </a:p>
                  </a:txBody>
                  <a:tcPr marT="60960" marB="60960"/>
                </a:tc>
              </a:tr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Bridges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2,500</a:t>
                      </a:r>
                      <a:endParaRPr lang="en-US" sz="1600" dirty="0"/>
                    </a:p>
                  </a:txBody>
                  <a:tcPr marT="60960" marB="60960"/>
                </a:tc>
              </a:tr>
              <a:tr h="39026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 smtClean="0"/>
                        <a:t>Xstream</a:t>
                      </a:r>
                      <a:endParaRPr 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3,000</a:t>
                      </a:r>
                      <a:endParaRPr lang="en-US" sz="1600" dirty="0"/>
                    </a:p>
                  </a:txBody>
                  <a:tcPr marT="60960" marB="60960"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345230" y="6088712"/>
            <a:ext cx="35670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Thanks to Shane Sanders for providing all the XSEDE information.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28122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XSEDE Allocations Overview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746198" y="1415534"/>
            <a:ext cx="8525351" cy="4191000"/>
          </a:xfrm>
        </p:spPr>
        <p:txBody>
          <a:bodyPr/>
          <a:lstStyle/>
          <a:p>
            <a:pPr marL="0" indent="0" algn="ctr">
              <a:buNone/>
            </a:pPr>
            <a:r>
              <a:rPr lang="en-US" sz="1400" b="1" dirty="0"/>
              <a:t>All allocations are for a period of 1 year.</a:t>
            </a:r>
          </a:p>
          <a:p>
            <a:r>
              <a:rPr lang="en-US" sz="1400" b="1" dirty="0"/>
              <a:t>Computational </a:t>
            </a:r>
            <a:r>
              <a:rPr lang="en-US" sz="1400" b="1" dirty="0"/>
              <a:t>Resources</a:t>
            </a:r>
            <a:r>
              <a:rPr lang="en-US" sz="1400" dirty="0"/>
              <a:t>: XSEDE SPs offer a variety of high-performance computing (HPC) and high-throughput computing systems for allocation. Computing platforms include clusters, scalable-parallel systems, and shared-memory systems with various CPU, memory, communication, and storage configurations. </a:t>
            </a:r>
          </a:p>
          <a:p>
            <a:r>
              <a:rPr lang="en-US" sz="1400" b="1" dirty="0"/>
              <a:t>Visualization Resources</a:t>
            </a:r>
            <a:r>
              <a:rPr lang="en-US" sz="1400" dirty="0"/>
              <a:t>: SPs provide a variety of visualization resources and software services to the XSEDE user community. These systems provide a powerful way to interact with and analyze data at any scale. </a:t>
            </a:r>
          </a:p>
          <a:p>
            <a:r>
              <a:rPr lang="en-US" sz="1400" b="1" dirty="0"/>
              <a:t>Storage Resources</a:t>
            </a:r>
            <a:r>
              <a:rPr lang="en-US" sz="1400" dirty="0"/>
              <a:t>: Several XSEDE SPs host storage platforms providing services such as data management, data collections hosting, and large-scale persistent </a:t>
            </a:r>
            <a:r>
              <a:rPr lang="en-US" sz="1400" dirty="0"/>
              <a:t>storage. Data cannot be controlled access or HIPPA or PHI data.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2762409" y="5606534"/>
            <a:ext cx="6492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Example </a:t>
            </a:r>
            <a:r>
              <a:rPr lang="en-US" dirty="0"/>
              <a:t>allocation requests: </a:t>
            </a:r>
            <a:r>
              <a:rPr lang="en-US" dirty="0" err="1">
                <a:solidFill>
                  <a:srgbClr val="DC582A"/>
                </a:solidFill>
              </a:rPr>
              <a:t>portal.xsede.org</a:t>
            </a:r>
            <a:r>
              <a:rPr lang="en-US" dirty="0">
                <a:solidFill>
                  <a:srgbClr val="DC582A"/>
                </a:solidFill>
              </a:rPr>
              <a:t>/allocations/</a:t>
            </a:r>
            <a:r>
              <a:rPr lang="en-US" dirty="0">
                <a:solidFill>
                  <a:srgbClr val="DC582A"/>
                </a:solidFill>
              </a:rPr>
              <a:t>research </a:t>
            </a:r>
            <a:endParaRPr lang="en-US" dirty="0">
              <a:solidFill>
                <a:srgbClr val="DC582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NSF XSEDE Program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xfrm>
            <a:off x="6339835" y="1600200"/>
            <a:ext cx="4010668" cy="4191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400" dirty="0"/>
              <a:t>Originally a five-year, $121-million NSF-supported project in 2011 – XSEDE 2.0 funded in August 2016 for an additional five-years with $110-million</a:t>
            </a:r>
          </a:p>
          <a:p>
            <a:pPr>
              <a:spcAft>
                <a:spcPts val="600"/>
              </a:spcAft>
            </a:pPr>
            <a:r>
              <a:rPr lang="en-US" sz="1400" dirty="0"/>
              <a:t>16 supercomputers and other high-end visualization and data analysis resources around the country are supported</a:t>
            </a:r>
          </a:p>
          <a:p>
            <a:pPr>
              <a:spcAft>
                <a:spcPts val="600"/>
              </a:spcAft>
            </a:pPr>
            <a:r>
              <a:rPr lang="en-US" sz="1400" dirty="0"/>
              <a:t>XSEDE Allocations are Zero-Cost (FREE) to the end user</a:t>
            </a:r>
          </a:p>
        </p:txBody>
      </p:sp>
      <p:pic>
        <p:nvPicPr>
          <p:cNvPr id="1026" name="Picture 2" descr="C:\Users\ssander\Desktop\xsede-full-colo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9024" y="1731380"/>
            <a:ext cx="3613729" cy="1824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65447" y="4012558"/>
            <a:ext cx="36247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XSEDE is the most advanced, powerful and robust collection of integrated advanced digital resources in the world.  It is a single virtual system that scientists can use to interactively share computing resources, data, and expertise.</a:t>
            </a:r>
            <a:endParaRPr 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7279059" y="6018540"/>
            <a:ext cx="27478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Credit: JAX IT </a:t>
            </a:r>
            <a:r>
              <a:rPr lang="en-US" sz="1000" dirty="0"/>
              <a:t>A</a:t>
            </a:r>
            <a:r>
              <a:rPr lang="en-US" sz="1000" dirty="0"/>
              <a:t>rchitecture Lunch - Shane </a:t>
            </a:r>
            <a:r>
              <a:rPr lang="en-US" sz="1000" dirty="0"/>
              <a:t>Sanders</a:t>
            </a:r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010525" y="5772319"/>
            <a:ext cx="10910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DC582A"/>
                </a:solidFill>
              </a:rPr>
              <a:t>xsede.org</a:t>
            </a:r>
            <a:endParaRPr lang="en-US" dirty="0">
              <a:solidFill>
                <a:srgbClr val="DC582A"/>
              </a:solidFill>
            </a:endParaRPr>
          </a:p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179941" y="6233983"/>
            <a:ext cx="27229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accent2"/>
                </a:solidFill>
              </a:rPr>
              <a:t>xsede.org</a:t>
            </a:r>
            <a:r>
              <a:rPr lang="en-US" sz="1600" dirty="0">
                <a:solidFill>
                  <a:schemeClr val="accent2"/>
                </a:solidFill>
              </a:rPr>
              <a:t>/resources/overview</a:t>
            </a:r>
          </a:p>
        </p:txBody>
      </p:sp>
    </p:spTree>
    <p:extLst>
      <p:ext uri="{BB962C8B-B14F-4D97-AF65-F5344CB8AC3E}">
        <p14:creationId xmlns:p14="http://schemas.microsoft.com/office/powerpoint/2010/main" val="145024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XSEDE Allocation Types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sz="1800" b="1" u="sng" dirty="0"/>
              <a:t>Trial</a:t>
            </a:r>
            <a:r>
              <a:rPr lang="en-US" sz="1800" dirty="0"/>
              <a:t> – rapid, but limited access to XSEDE resources</a:t>
            </a:r>
          </a:p>
          <a:p>
            <a:pPr>
              <a:spcAft>
                <a:spcPts val="600"/>
              </a:spcAft>
            </a:pPr>
            <a:r>
              <a:rPr lang="en-US" sz="1800" b="1" u="sng" dirty="0"/>
              <a:t>Campus Champions </a:t>
            </a:r>
            <a:r>
              <a:rPr lang="en-US" sz="1800" dirty="0"/>
              <a:t>– helps XSEDE Campus Champions get potential researchers familiar with XSEDE resources</a:t>
            </a:r>
          </a:p>
          <a:p>
            <a:pPr>
              <a:spcAft>
                <a:spcPts val="600"/>
              </a:spcAft>
            </a:pPr>
            <a:r>
              <a:rPr lang="en-US" sz="1800" b="1" u="sng" dirty="0"/>
              <a:t>Startup</a:t>
            </a:r>
            <a:r>
              <a:rPr lang="en-US" sz="1800" dirty="0"/>
              <a:t> – small, available for 1 year, after 1 year a Research allocation has to be requested</a:t>
            </a:r>
          </a:p>
          <a:p>
            <a:pPr>
              <a:spcAft>
                <a:spcPts val="600"/>
              </a:spcAft>
            </a:pPr>
            <a:r>
              <a:rPr lang="en-US" sz="1800" b="1" u="sng" dirty="0"/>
              <a:t>Education</a:t>
            </a:r>
            <a:r>
              <a:rPr lang="en-US" sz="1800" dirty="0"/>
              <a:t> – training or academic classes with specific start and end dates</a:t>
            </a:r>
          </a:p>
          <a:p>
            <a:pPr>
              <a:spcAft>
                <a:spcPts val="600"/>
              </a:spcAft>
            </a:pPr>
            <a:r>
              <a:rPr lang="en-US" sz="1800" b="1" u="sng" dirty="0"/>
              <a:t>Research</a:t>
            </a:r>
            <a:r>
              <a:rPr lang="en-US" sz="1800" dirty="0"/>
              <a:t> – full allocations, reviewed and awarded quarterly, merit based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2503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XSEDE </a:t>
            </a:r>
            <a:r>
              <a:rPr lang="en-US" dirty="0"/>
              <a:t>Allocation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Research Allocation Proposals:</a:t>
            </a:r>
          </a:p>
          <a:p>
            <a:pPr>
              <a:spcBef>
                <a:spcPts val="0"/>
              </a:spcBef>
            </a:pPr>
            <a:r>
              <a:rPr lang="en-US" sz="1400" dirty="0"/>
              <a:t>The research is summarized in context of the current state of the art; outlines the computational algorithms to be used; and relates those algorithms to subsections of the request.</a:t>
            </a:r>
          </a:p>
          <a:p>
            <a:pPr>
              <a:spcBef>
                <a:spcPts val="0"/>
              </a:spcBef>
            </a:pP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400" dirty="0"/>
              <a:t>Provide sufficient </a:t>
            </a:r>
            <a:r>
              <a:rPr lang="en-US" sz="1400" dirty="0"/>
              <a:t>information, without overwhelming details to the reviewers.</a:t>
            </a:r>
          </a:p>
          <a:p>
            <a:pPr>
              <a:spcBef>
                <a:spcPts val="0"/>
              </a:spcBef>
            </a:pP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400" dirty="0"/>
              <a:t>The </a:t>
            </a:r>
            <a:r>
              <a:rPr lang="en-US" sz="1400" dirty="0"/>
              <a:t>justification for the request is clear, and closely coupled to computational experiments and needs, </a:t>
            </a:r>
            <a:r>
              <a:rPr lang="en-US" sz="1400" dirty="0"/>
              <a:t>so </a:t>
            </a:r>
            <a:r>
              <a:rPr lang="en-US" sz="1400" dirty="0"/>
              <a:t>that if the committee needs to reduce the original request, it can be done rationally with minimum disruption to the investigator</a:t>
            </a:r>
            <a:r>
              <a:rPr lang="en-US" sz="1400" dirty="0"/>
              <a:t>.</a:t>
            </a:r>
          </a:p>
          <a:p>
            <a:pPr>
              <a:spcBef>
                <a:spcPts val="0"/>
              </a:spcBef>
            </a:pP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400" dirty="0"/>
              <a:t>Summarize results from relevant previous allocations, including manuscripts published, accepted, submitted, or in preparation, and relate these results to the current request.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2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413" y="146470"/>
            <a:ext cx="7885057" cy="1143000"/>
          </a:xfrm>
        </p:spPr>
        <p:txBody>
          <a:bodyPr/>
          <a:lstStyle/>
          <a:p>
            <a:r>
              <a:rPr lang="en-US" dirty="0" smtClean="0"/>
              <a:t>XSEDE Science Gateways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388998" y="1294150"/>
            <a:ext cx="9109240" cy="4907718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Currently 33 XSEDE Science Gateways that provide web-portal interaction with XSEDE computational resources.</a:t>
            </a:r>
            <a:endParaRPr lang="en-US" sz="2000" dirty="0"/>
          </a:p>
          <a:p>
            <a:pPr marL="0" indent="0">
              <a:buNone/>
            </a:pPr>
            <a:r>
              <a:rPr lang="en-US" sz="1800" dirty="0"/>
              <a:t>Some Gateways relevant to the researchers: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 err="1"/>
              <a:t>Biodrugscore</a:t>
            </a:r>
            <a:r>
              <a:rPr lang="en-US" sz="1800" dirty="0"/>
              <a:t>: A portal for customized scoring and ranking of molecules docked to the human proteome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The </a:t>
            </a:r>
            <a:r>
              <a:rPr lang="en-US" sz="1800" dirty="0" err="1"/>
              <a:t>CyVerse</a:t>
            </a:r>
            <a:r>
              <a:rPr lang="en-US" sz="1800" dirty="0"/>
              <a:t> Collaborative Agave API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 err="1"/>
              <a:t>IntegromeDE</a:t>
            </a:r>
            <a:r>
              <a:rPr lang="en-US" sz="1800" dirty="0"/>
              <a:t>: Integrated database and search engine for systems biology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ROBETTA: Automated Prediction of Protein Structure Interactions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Neuroscience Gateway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CIPRES: Portal for inference of large phylogenetic trees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Computational Anatomy Gateway – image processing, visualization, and graphics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590864" y="635193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147929" y="6201868"/>
            <a:ext cx="63262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DC582A"/>
                </a:solidFill>
              </a:rPr>
              <a:t>https://</a:t>
            </a:r>
            <a:r>
              <a:rPr lang="en-US" sz="1600" dirty="0" err="1" smtClean="0">
                <a:solidFill>
                  <a:srgbClr val="DC582A"/>
                </a:solidFill>
              </a:rPr>
              <a:t>www.xsede.org</a:t>
            </a:r>
            <a:r>
              <a:rPr lang="en-US" sz="1600" dirty="0" smtClean="0">
                <a:solidFill>
                  <a:srgbClr val="DC582A"/>
                </a:solidFill>
              </a:rPr>
              <a:t>/ecosystem/science-gateways/gateways-listing</a:t>
            </a:r>
            <a:endParaRPr lang="en-US" sz="1600" dirty="0">
              <a:solidFill>
                <a:srgbClr val="DC582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7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XSEDE Campus Champions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The </a:t>
            </a:r>
            <a:r>
              <a:rPr lang="en-US" sz="1600" dirty="0"/>
              <a:t>XSEDE Campus </a:t>
            </a:r>
            <a:r>
              <a:rPr lang="en-US" sz="1600" dirty="0"/>
              <a:t>Champions program supports campus representatives as a local source of knowledge about high-performance and high-throughput </a:t>
            </a:r>
            <a:r>
              <a:rPr lang="en-US" sz="1600" dirty="0"/>
              <a:t>discovery.</a:t>
            </a:r>
          </a:p>
          <a:p>
            <a:r>
              <a:rPr lang="en-US" sz="1600" dirty="0"/>
              <a:t>Campus Champions serve as a:</a:t>
            </a:r>
          </a:p>
          <a:p>
            <a:pPr lvl="1"/>
            <a:r>
              <a:rPr lang="en-US" sz="1600" dirty="0"/>
              <a:t>Source of local, regional and national high-performance computing and cyberinfrastructure information </a:t>
            </a:r>
          </a:p>
          <a:p>
            <a:pPr lvl="1"/>
            <a:r>
              <a:rPr lang="en-US" sz="1600" dirty="0"/>
              <a:t>Source of information regarding XSEDE resources and services that will benefit research and education </a:t>
            </a:r>
          </a:p>
          <a:p>
            <a:pPr lvl="1"/>
            <a:r>
              <a:rPr lang="en-US" sz="1600" dirty="0"/>
              <a:t>Source of start-up accounts on your campus to quickly get researchers and educators using their allocations of time on XSEDE resources</a:t>
            </a:r>
          </a:p>
          <a:p>
            <a:pPr lvl="1"/>
            <a:r>
              <a:rPr lang="en-US" sz="1600" dirty="0"/>
              <a:t>Conduit for the campus high-performance computing needs, requirements and challenges, with direct access to XSEDE staff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16037" y="6095484"/>
            <a:ext cx="60020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DC582A"/>
                </a:solidFill>
              </a:rPr>
              <a:t>https://</a:t>
            </a:r>
            <a:r>
              <a:rPr lang="en-US" dirty="0" err="1" smtClean="0">
                <a:solidFill>
                  <a:srgbClr val="DC582A"/>
                </a:solidFill>
              </a:rPr>
              <a:t>www.xsede.org</a:t>
            </a:r>
            <a:r>
              <a:rPr lang="en-US" dirty="0" smtClean="0">
                <a:solidFill>
                  <a:srgbClr val="DC582A"/>
                </a:solidFill>
              </a:rPr>
              <a:t>/web/campus-champions</a:t>
            </a:r>
            <a:endParaRPr lang="en-US" dirty="0">
              <a:solidFill>
                <a:srgbClr val="DC582A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25230" y="6462713"/>
            <a:ext cx="25362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Credit: IT </a:t>
            </a:r>
            <a:r>
              <a:rPr lang="en-US" sz="1000" dirty="0"/>
              <a:t>A</a:t>
            </a:r>
            <a:r>
              <a:rPr lang="en-US" sz="1000" dirty="0"/>
              <a:t>rchitecture Lunch - Shane </a:t>
            </a:r>
            <a:r>
              <a:rPr lang="en-US" sz="1000" dirty="0"/>
              <a:t>Sanders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81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840" y="429567"/>
            <a:ext cx="7885057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XSEDE Extended Collaborative Support Services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261678" y="1834178"/>
            <a:ext cx="7885057" cy="4191000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XSEDE ECSS provides XSEDE users with access to cyberinfrastructure experts with a variety of expertise, and these experts are available for collaborations lasting months to a year to help users utilize their XSEDE resources.</a:t>
            </a:r>
          </a:p>
          <a:p>
            <a:pPr marL="0" indent="0">
              <a:buNone/>
            </a:pPr>
            <a:r>
              <a:rPr lang="en-US" sz="1600" dirty="0"/>
              <a:t>ECSS has expertise in a range of areas: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Performance Analysis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 err="1"/>
              <a:t>Petascale</a:t>
            </a:r>
            <a:r>
              <a:rPr lang="en-US" sz="1600" dirty="0"/>
              <a:t> Optimization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Coprocessor / GPU Acceleration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I/O Optimization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Data Analytics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Visualization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/>
              <a:t>ECSS support can be requested through the standard XSEDE allocation request process.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279059" y="6018540"/>
            <a:ext cx="25362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Credit: IT </a:t>
            </a:r>
            <a:r>
              <a:rPr lang="en-US" sz="1000" dirty="0"/>
              <a:t>A</a:t>
            </a:r>
            <a:r>
              <a:rPr lang="en-US" sz="1000" dirty="0"/>
              <a:t>rchitecture Lunch - Shane </a:t>
            </a:r>
            <a:r>
              <a:rPr lang="en-US" sz="1000" dirty="0"/>
              <a:t>Sanders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625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53" y="526000"/>
            <a:ext cx="7885057" cy="64757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XSEDE Jetstream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1275519" y="1173570"/>
            <a:ext cx="7885057" cy="1412524"/>
          </a:xfrm>
        </p:spPr>
        <p:txBody>
          <a:bodyPr>
            <a:normAutofit/>
          </a:bodyPr>
          <a:lstStyle/>
          <a:p>
            <a:r>
              <a:rPr lang="en-US" sz="2000" dirty="0"/>
              <a:t>Galaxy on </a:t>
            </a:r>
            <a:r>
              <a:rPr lang="en-US" sz="2000" dirty="0" smtClean="0"/>
              <a:t>Jetstream</a:t>
            </a:r>
          </a:p>
          <a:p>
            <a:r>
              <a:rPr lang="en-US" sz="2000" dirty="0" smtClean="0"/>
              <a:t>Apply for their own Startup and Research Allocations 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286273" y="5313996"/>
            <a:ext cx="71848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Galaxy on </a:t>
            </a:r>
            <a:r>
              <a:rPr lang="en-US" dirty="0"/>
              <a:t>Jetstream: </a:t>
            </a:r>
            <a:r>
              <a:rPr lang="en-US" dirty="0" err="1">
                <a:solidFill>
                  <a:srgbClr val="DC582A"/>
                </a:solidFill>
              </a:rPr>
              <a:t>galaxyproject.org</a:t>
            </a:r>
            <a:r>
              <a:rPr lang="en-US" dirty="0">
                <a:solidFill>
                  <a:srgbClr val="DC582A"/>
                </a:solidFill>
              </a:rPr>
              <a:t>/cloud/</a:t>
            </a:r>
            <a:r>
              <a:rPr lang="en-US" dirty="0" err="1">
                <a:solidFill>
                  <a:srgbClr val="DC582A"/>
                </a:solidFill>
              </a:rPr>
              <a:t>jetstream</a:t>
            </a:r>
            <a:r>
              <a:rPr lang="en-US" dirty="0">
                <a:solidFill>
                  <a:srgbClr val="DC582A"/>
                </a:solidFill>
              </a:rPr>
              <a:t>/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273" y="4930217"/>
            <a:ext cx="44535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Jetstream Cloud: </a:t>
            </a:r>
            <a:r>
              <a:rPr lang="en-US" dirty="0" err="1">
                <a:solidFill>
                  <a:srgbClr val="DC582A"/>
                </a:solidFill>
              </a:rPr>
              <a:t>jetstream</a:t>
            </a:r>
            <a:r>
              <a:rPr lang="en-US" dirty="0" err="1">
                <a:solidFill>
                  <a:srgbClr val="DC582A"/>
                </a:solidFill>
              </a:rPr>
              <a:t>-cloud.org</a:t>
            </a:r>
            <a:r>
              <a:rPr lang="en-US" dirty="0">
                <a:solidFill>
                  <a:srgbClr val="DC582A"/>
                </a:solidFill>
              </a:rPr>
              <a:t>/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273" y="5736428"/>
            <a:ext cx="703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Allocations</a:t>
            </a:r>
            <a:r>
              <a:rPr lang="en-US" dirty="0"/>
              <a:t>: </a:t>
            </a:r>
            <a:r>
              <a:rPr lang="en-US" dirty="0" err="1">
                <a:solidFill>
                  <a:srgbClr val="DC582A"/>
                </a:solidFill>
              </a:rPr>
              <a:t>portal.xsede.org</a:t>
            </a:r>
            <a:r>
              <a:rPr lang="en-US" dirty="0">
                <a:solidFill>
                  <a:srgbClr val="DC582A"/>
                </a:solidFill>
              </a:rPr>
              <a:t>/</a:t>
            </a:r>
            <a:r>
              <a:rPr lang="en-US" dirty="0" err="1">
                <a:solidFill>
                  <a:srgbClr val="DC582A"/>
                </a:solidFill>
              </a:rPr>
              <a:t>allocations-overview#types-startup</a:t>
            </a:r>
            <a:r>
              <a:rPr lang="en-US" dirty="0">
                <a:solidFill>
                  <a:srgbClr val="DC582A"/>
                </a:solidFill>
              </a:rPr>
              <a:t> 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422" y="2078278"/>
            <a:ext cx="5505211" cy="258762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614805" y="6574967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smtClean="0"/>
              <a:t>Thanks to Shane Sanders for providing all the XSEDE information.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96038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1447</TotalTime>
  <Words>1714</Words>
  <Application>Microsoft Macintosh PowerPoint</Application>
  <PresentationFormat>Widescreen</PresentationFormat>
  <Paragraphs>304</Paragraphs>
  <Slides>29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Calibri</vt:lpstr>
      <vt:lpstr>Calibri Light</vt:lpstr>
      <vt:lpstr>Wingdings</vt:lpstr>
      <vt:lpstr>Arial</vt:lpstr>
      <vt:lpstr>Office Theme</vt:lpstr>
      <vt:lpstr>Cloud Computing Resources, Grants, and Datasets</vt:lpstr>
      <vt:lpstr>Today</vt:lpstr>
      <vt:lpstr>NSF XSEDE Program</vt:lpstr>
      <vt:lpstr>XSEDE Allocation Types</vt:lpstr>
      <vt:lpstr>XSEDE Allocation</vt:lpstr>
      <vt:lpstr>XSEDE Science Gateways</vt:lpstr>
      <vt:lpstr>XSEDE Campus Champions</vt:lpstr>
      <vt:lpstr>XSEDE Extended Collaborative Support Services</vt:lpstr>
      <vt:lpstr>XSEDE Jetstream</vt:lpstr>
      <vt:lpstr>AWS Cloud Credits for Research Program</vt:lpstr>
      <vt:lpstr>Microsoft Azure for Research awards</vt:lpstr>
      <vt:lpstr>Google Cloud Research Credits Program</vt:lpstr>
      <vt:lpstr>Google Research Awards</vt:lpstr>
      <vt:lpstr>Big Genomics Datasets</vt:lpstr>
      <vt:lpstr>PowerPoint Presentation</vt:lpstr>
      <vt:lpstr>Challenges</vt:lpstr>
      <vt:lpstr>Resources</vt:lpstr>
      <vt:lpstr>Resources</vt:lpstr>
      <vt:lpstr>Resources</vt:lpstr>
      <vt:lpstr>Thank you</vt:lpstr>
      <vt:lpstr>AWS Public Datasets</vt:lpstr>
      <vt:lpstr>Google Public Datasets</vt:lpstr>
      <vt:lpstr>PowerPoint Presentation</vt:lpstr>
      <vt:lpstr>Into the future.. </vt:lpstr>
      <vt:lpstr>Google Data Centers</vt:lpstr>
      <vt:lpstr>Google TPU</vt:lpstr>
      <vt:lpstr>PowerPoint Presentation</vt:lpstr>
      <vt:lpstr>Current JAX Campus Champion Allocations:</vt:lpstr>
      <vt:lpstr>XSEDE Allocations Overview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 Resources, Grants, and Datasets</dc:title>
  <dc:creator>sandeep namburi</dc:creator>
  <cp:lastModifiedBy>sandeep namburi</cp:lastModifiedBy>
  <cp:revision>77</cp:revision>
  <dcterms:created xsi:type="dcterms:W3CDTF">2018-05-24T14:14:28Z</dcterms:created>
  <dcterms:modified xsi:type="dcterms:W3CDTF">2018-05-25T14:21:55Z</dcterms:modified>
</cp:coreProperties>
</file>

<file path=docProps/thumbnail.jpeg>
</file>